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_rels/notesSlide2.xml.rels" ContentType="application/vnd.openxmlformats-package.relationships+xml"/>
  <Override PartName="/ppt/notesSlides/notesSlide2.xml" ContentType="application/vnd.openxmlformats-officedocument.presentationml.notesSlide+xml"/>
  <Override PartName="/ppt/_rels/presentation.xml.rels" ContentType="application/vnd.openxmlformats-package.relationships+xml"/>
  <Override PartName="/ppt/media/image28.jpeg" ContentType="image/jpeg"/>
  <Override PartName="/ppt/media/image26.jpeg" ContentType="image/jpeg"/>
  <Override PartName="/ppt/media/image24.jpeg" ContentType="image/jpeg"/>
  <Override PartName="/ppt/media/image21.jpeg" ContentType="image/jpeg"/>
  <Override PartName="/ppt/media/image19.png" ContentType="image/png"/>
  <Override PartName="/ppt/media/image20.jpeg" ContentType="image/jpeg"/>
  <Override PartName="/ppt/media/image18.jpeg" ContentType="image/jpeg"/>
  <Override PartName="/ppt/media/image15.jpeg" ContentType="image/jpeg"/>
  <Override PartName="/ppt/media/image16.wmf" ContentType="image/x-wmf"/>
  <Override PartName="/ppt/media/image14.jpeg" ContentType="image/jpeg"/>
  <Override PartName="/ppt/media/image41.jpeg" ContentType="image/jpeg"/>
  <Override PartName="/ppt/media/image22.jpeg" ContentType="image/jpeg"/>
  <Override PartName="/ppt/media/image1.jpeg" ContentType="image/jpeg"/>
  <Override PartName="/ppt/media/image35.jpeg" ContentType="image/jpeg"/>
  <Override PartName="/ppt/media/image23.jpeg" ContentType="image/jpeg"/>
  <Override PartName="/ppt/media/image10.jpeg" ContentType="image/jpeg"/>
  <Override PartName="/ppt/media/image29.jpeg" ContentType="image/jpeg"/>
  <Override PartName="/ppt/media/image30.png" ContentType="image/png"/>
  <Override PartName="/ppt/media/image37.jpeg" ContentType="image/jpeg"/>
  <Override PartName="/ppt/media/image12.jpeg" ContentType="image/jpeg"/>
  <Override PartName="/ppt/media/image31.jpeg" ContentType="image/jpeg"/>
  <Override PartName="/ppt/media/image4.jpeg" ContentType="image/jpeg"/>
  <Override PartName="/ppt/media/image25.jpeg" ContentType="image/jpeg"/>
  <Override PartName="/ppt/media/image8.jpeg" ContentType="image/jpeg"/>
  <Override PartName="/ppt/media/image39.jpeg" ContentType="image/jpeg"/>
  <Override PartName="/ppt/media/image33.jpeg" ContentType="image/jpeg"/>
  <Override PartName="/ppt/media/image5.wmf" ContentType="image/x-wmf"/>
  <Override PartName="/ppt/media/image27.jpeg" ContentType="image/jpeg"/>
  <Override PartName="/ppt/media/image34.jpeg" ContentType="image/jpeg"/>
  <Override PartName="/ppt/media/image32.jpeg" ContentType="image/jpeg"/>
  <Override PartName="/ppt/media/image38.jpeg" ContentType="image/jpeg"/>
  <Override PartName="/ppt/media/image44.jpeg" ContentType="image/jpeg"/>
  <Override PartName="/ppt/media/image42.jpeg" ContentType="image/jpeg"/>
  <Override PartName="/ppt/media/image43.jpeg" ContentType="image/jpeg"/>
  <Override PartName="/ppt/media/image9.jpeg" ContentType="image/jpeg"/>
  <Override PartName="/ppt/media/image11.jpeg" ContentType="image/jpeg"/>
  <Override PartName="/ppt/media/image40.jpeg" ContentType="image/jpeg"/>
  <Override PartName="/ppt/media/image13.jpeg" ContentType="image/jpeg"/>
  <Override PartName="/ppt/media/image7.wmf" ContentType="image/x-wmf"/>
  <Override PartName="/ppt/media/image6.wmf" ContentType="image/x-wmf"/>
  <Override PartName="/ppt/media/image3.png" ContentType="image/png"/>
  <Override PartName="/ppt/media/image17.jpeg" ContentType="image/jpeg"/>
  <Override PartName="/ppt/media/image36.jpeg" ContentType="image/jpeg"/>
  <Override PartName="/ppt/media/image2.jpeg" ContentType="image/jpeg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9144000" cy="6858000"/>
  <p:notesSz cx="6797675" cy="9926637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solidFill>
                  <a:srgbClr val="292934"/>
                </a:solidFill>
                <a:latin typeface="Arial"/>
              </a:rPr>
              <a:t>Click to move the slide</a:t>
            </a:r>
            <a:endParaRPr b="0" lang="en-US" sz="1800" spc="-1" strike="noStrike">
              <a:solidFill>
                <a:srgbClr val="292934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93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94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E6DC20A1-5A7A-4132-A287-353D54A79ECB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PlaceHolder 1"/>
          <p:cNvSpPr>
            <a:spLocks noGrp="1"/>
          </p:cNvSpPr>
          <p:nvPr>
            <p:ph type="sldImg"/>
          </p:nvPr>
        </p:nvSpPr>
        <p:spPr>
          <a:xfrm>
            <a:off x="917640" y="744480"/>
            <a:ext cx="4962240" cy="3722400"/>
          </a:xfrm>
          <a:prstGeom prst="rect">
            <a:avLst/>
          </a:prstGeom>
        </p:spPr>
      </p:sp>
      <p:sp>
        <p:nvSpPr>
          <p:cNvPr id="279" name="PlaceHolder 2"/>
          <p:cNvSpPr>
            <a:spLocks noGrp="1"/>
          </p:cNvSpPr>
          <p:nvPr>
            <p:ph type="body"/>
          </p:nvPr>
        </p:nvSpPr>
        <p:spPr>
          <a:xfrm>
            <a:off x="679320" y="4714920"/>
            <a:ext cx="5438520" cy="446688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280" name="TextShape 3"/>
          <p:cNvSpPr txBox="1"/>
          <p:nvPr/>
        </p:nvSpPr>
        <p:spPr>
          <a:xfrm>
            <a:off x="3849840" y="9428040"/>
            <a:ext cx="2945880" cy="4964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83974ACD-08DC-43CE-9526-A719CC2E6BD8}" type="slidenum">
              <a:rPr b="0" lang="en-US" sz="1200" spc="-1" strike="noStrike">
                <a:latin typeface="+mn-lt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76320" y="76320"/>
            <a:ext cx="7543440" cy="606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292934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152280" y="990720"/>
            <a:ext cx="883872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152280" y="3816360"/>
            <a:ext cx="883872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76320" y="76320"/>
            <a:ext cx="7543440" cy="606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292934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152280" y="990720"/>
            <a:ext cx="431316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81440" y="990720"/>
            <a:ext cx="431316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152280" y="3816360"/>
            <a:ext cx="431316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681440" y="3816360"/>
            <a:ext cx="431316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76320" y="76320"/>
            <a:ext cx="7543440" cy="606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292934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152280" y="990720"/>
            <a:ext cx="284580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3140640" y="990720"/>
            <a:ext cx="284580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129360" y="990720"/>
            <a:ext cx="284580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152280" y="3816360"/>
            <a:ext cx="284580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3140640" y="3816360"/>
            <a:ext cx="284580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6129360" y="3816360"/>
            <a:ext cx="284580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76320" y="76320"/>
            <a:ext cx="7543440" cy="606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292934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subTitle"/>
          </p:nvPr>
        </p:nvSpPr>
        <p:spPr>
          <a:xfrm>
            <a:off x="152280" y="990720"/>
            <a:ext cx="8838720" cy="5409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76320" y="76320"/>
            <a:ext cx="7543440" cy="606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292934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152280" y="990720"/>
            <a:ext cx="8838720" cy="5409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76320" y="76320"/>
            <a:ext cx="7543440" cy="606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292934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152280" y="990720"/>
            <a:ext cx="4313160" cy="5409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81440" y="990720"/>
            <a:ext cx="4313160" cy="5409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76320" y="76320"/>
            <a:ext cx="7543440" cy="606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292934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subTitle"/>
          </p:nvPr>
        </p:nvSpPr>
        <p:spPr>
          <a:xfrm>
            <a:off x="76320" y="76320"/>
            <a:ext cx="7543440" cy="2811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76320" y="76320"/>
            <a:ext cx="7543440" cy="606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292934"/>
              </a:solid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152280" y="990720"/>
            <a:ext cx="431316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81440" y="990720"/>
            <a:ext cx="4313160" cy="5409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152280" y="3816360"/>
            <a:ext cx="431316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76320" y="76320"/>
            <a:ext cx="7543440" cy="606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292934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152280" y="990720"/>
            <a:ext cx="8838720" cy="5409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76320" y="76320"/>
            <a:ext cx="7543440" cy="606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292934"/>
              </a:solid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152280" y="990720"/>
            <a:ext cx="4313160" cy="5409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81440" y="990720"/>
            <a:ext cx="431316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681440" y="3816360"/>
            <a:ext cx="431316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76320" y="76320"/>
            <a:ext cx="7543440" cy="606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292934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152280" y="990720"/>
            <a:ext cx="431316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81440" y="990720"/>
            <a:ext cx="431316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152280" y="3816360"/>
            <a:ext cx="883872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76320" y="76320"/>
            <a:ext cx="7543440" cy="606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292934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152280" y="990720"/>
            <a:ext cx="883872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152280" y="3816360"/>
            <a:ext cx="883872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76320" y="76320"/>
            <a:ext cx="7543440" cy="606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292934"/>
              </a:solid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152280" y="990720"/>
            <a:ext cx="431316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681440" y="990720"/>
            <a:ext cx="431316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152280" y="3816360"/>
            <a:ext cx="431316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4681440" y="3816360"/>
            <a:ext cx="431316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76320" y="76320"/>
            <a:ext cx="7543440" cy="606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292934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152280" y="990720"/>
            <a:ext cx="284580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3140640" y="990720"/>
            <a:ext cx="284580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body"/>
          </p:nvPr>
        </p:nvSpPr>
        <p:spPr>
          <a:xfrm>
            <a:off x="6129360" y="990720"/>
            <a:ext cx="284580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152280" y="3816360"/>
            <a:ext cx="284580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87" name="PlaceHolder 6"/>
          <p:cNvSpPr>
            <a:spLocks noGrp="1"/>
          </p:cNvSpPr>
          <p:nvPr>
            <p:ph type="body"/>
          </p:nvPr>
        </p:nvSpPr>
        <p:spPr>
          <a:xfrm>
            <a:off x="3140640" y="3816360"/>
            <a:ext cx="284580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88" name="PlaceHolder 7"/>
          <p:cNvSpPr>
            <a:spLocks noGrp="1"/>
          </p:cNvSpPr>
          <p:nvPr>
            <p:ph type="body"/>
          </p:nvPr>
        </p:nvSpPr>
        <p:spPr>
          <a:xfrm>
            <a:off x="6129360" y="3816360"/>
            <a:ext cx="284580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76320" y="76320"/>
            <a:ext cx="7543440" cy="606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292934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152280" y="990720"/>
            <a:ext cx="8838720" cy="5409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76320" y="76320"/>
            <a:ext cx="7543440" cy="606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292934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152280" y="990720"/>
            <a:ext cx="4313160" cy="5409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81440" y="990720"/>
            <a:ext cx="4313160" cy="5409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76320" y="76320"/>
            <a:ext cx="7543440" cy="606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292934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76320" y="76320"/>
            <a:ext cx="7543440" cy="2811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76320" y="76320"/>
            <a:ext cx="7543440" cy="606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292934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152280" y="990720"/>
            <a:ext cx="431316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81440" y="990720"/>
            <a:ext cx="4313160" cy="5409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152280" y="3816360"/>
            <a:ext cx="431316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76320" y="76320"/>
            <a:ext cx="7543440" cy="606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292934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152280" y="990720"/>
            <a:ext cx="4313160" cy="5409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81440" y="990720"/>
            <a:ext cx="431316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81440" y="3816360"/>
            <a:ext cx="431316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76320" y="76320"/>
            <a:ext cx="7543440" cy="606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292934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152280" y="990720"/>
            <a:ext cx="431316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81440" y="990720"/>
            <a:ext cx="431316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152280" y="3816360"/>
            <a:ext cx="8838720" cy="2580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6629400"/>
            <a:ext cx="9143640" cy="22824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" name="Picture 3" descr="D:\Eva\Documents\DFW\20120216-article01\LaTex\Seismik_Logo_poz.jpg"/>
          <p:cNvPicPr/>
          <p:nvPr/>
        </p:nvPicPr>
        <p:blipFill>
          <a:blip r:embed="rId2"/>
          <a:stretch/>
        </p:blipFill>
        <p:spPr>
          <a:xfrm>
            <a:off x="7772400" y="228600"/>
            <a:ext cx="1218960" cy="426600"/>
          </a:xfrm>
          <a:prstGeom prst="rect">
            <a:avLst/>
          </a:prstGeom>
          <a:ln w="9360">
            <a:noFill/>
          </a:ln>
        </p:spPr>
      </p:pic>
      <p:sp>
        <p:nvSpPr>
          <p:cNvPr id="2" name="CustomShape 2"/>
          <p:cNvSpPr/>
          <p:nvPr/>
        </p:nvSpPr>
        <p:spPr>
          <a:xfrm>
            <a:off x="0" y="762120"/>
            <a:ext cx="9143640" cy="75960"/>
          </a:xfrm>
          <a:prstGeom prst="rect">
            <a:avLst/>
          </a:prstGeom>
          <a:gradFill rotWithShape="0">
            <a:gsLst>
              <a:gs pos="0">
                <a:srgbClr val="962e06"/>
              </a:gs>
              <a:gs pos="100000">
                <a:srgbClr val="f15c22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CustomShape 3"/>
          <p:cNvSpPr/>
          <p:nvPr/>
        </p:nvSpPr>
        <p:spPr>
          <a:xfrm>
            <a:off x="8815320" y="6657840"/>
            <a:ext cx="252000" cy="169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7880" rIns="47880" tIns="23760" bIns="23760">
            <a:spAutoFit/>
          </a:bodyPr>
          <a:p>
            <a:pPr>
              <a:lnSpc>
                <a:spcPct val="100000"/>
              </a:lnSpc>
            </a:pPr>
            <a:fld id="{0992C560-F416-4DE7-B868-D18849614E7E}" type="slidenum">
              <a:rPr b="0" lang="en-US" sz="800" spc="-1" strike="noStrike">
                <a:solidFill>
                  <a:srgbClr val="8a8aa3"/>
                </a:solidFill>
                <a:latin typeface="Franklin Gothic Book"/>
              </a:rPr>
              <a:t>&lt;number&gt;</a:t>
            </a:fld>
            <a:endParaRPr b="0" lang="en-US" sz="800" spc="-1" strike="noStrike">
              <a:latin typeface="Arial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title"/>
          </p:nvPr>
        </p:nvSpPr>
        <p:spPr>
          <a:xfrm>
            <a:off x="76320" y="76320"/>
            <a:ext cx="7543440" cy="6062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404040"/>
                </a:solidFill>
                <a:latin typeface="Franklin Gothic Medium"/>
              </a:rPr>
              <a:t>Click to edit Master title style</a:t>
            </a:r>
            <a:endParaRPr b="0" lang="en-US" sz="1800" spc="-1" strike="noStrike">
              <a:solidFill>
                <a:srgbClr val="292934"/>
              </a:solidFill>
              <a:latin typeface="Arial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body"/>
          </p:nvPr>
        </p:nvSpPr>
        <p:spPr>
          <a:xfrm>
            <a:off x="152280" y="990720"/>
            <a:ext cx="8838720" cy="5409720"/>
          </a:xfrm>
          <a:prstGeom prst="rect">
            <a:avLst/>
          </a:prstGeom>
        </p:spPr>
        <p:txBody>
          <a:bodyPr>
            <a:noAutofit/>
          </a:bodyPr>
          <a:p>
            <a:pPr marL="90360" indent="-182160">
              <a:lnSpc>
                <a:spcPct val="100000"/>
              </a:lnSpc>
              <a:spcBef>
                <a:spcPts val="601"/>
              </a:spcBef>
              <a:buClr>
                <a:srgbClr val="d8460e"/>
              </a:buClr>
              <a:buFont typeface="Franklin Gothic Medium"/>
              <a:buChar char="●"/>
            </a:pPr>
            <a:r>
              <a:rPr b="0" lang="en-US" sz="1600" spc="-1" strike="noStrike">
                <a:solidFill>
                  <a:srgbClr val="d8460e"/>
                </a:solidFill>
                <a:latin typeface="Franklin Gothic Medium"/>
              </a:rPr>
              <a:t>Click to edit Master text styles</a:t>
            </a:r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  <a:p>
            <a:pPr lvl="1" marL="457200" indent="-182160">
              <a:lnSpc>
                <a:spcPct val="100000"/>
              </a:lnSpc>
              <a:buClr>
                <a:srgbClr val="f15c22"/>
              </a:buClr>
              <a:buSzPct val="80000"/>
              <a:buFont typeface="Franklin Gothic Medium"/>
              <a:buChar char="►"/>
            </a:pPr>
            <a:r>
              <a:rPr b="0" lang="en-US" sz="1400" spc="-1" strike="noStrike">
                <a:solidFill>
                  <a:srgbClr val="404040"/>
                </a:solidFill>
                <a:latin typeface="Franklin Gothic Medium"/>
              </a:rPr>
              <a:t>Second level</a:t>
            </a:r>
            <a:endParaRPr b="0" lang="en-US" sz="1400" spc="-1" strike="noStrike">
              <a:solidFill>
                <a:srgbClr val="404040"/>
              </a:solidFill>
              <a:latin typeface="Franklin Gothic Medium"/>
            </a:endParaRPr>
          </a:p>
          <a:p>
            <a:pPr lvl="2" marL="730080" indent="-182160">
              <a:lnSpc>
                <a:spcPct val="100000"/>
              </a:lnSpc>
              <a:buClr>
                <a:srgbClr val="404040"/>
              </a:buClr>
              <a:buFont typeface="Franklin Gothic Medium"/>
              <a:buChar char="─"/>
            </a:pPr>
            <a:r>
              <a:rPr b="0" lang="en-US" sz="1200" spc="-1" strike="noStrike">
                <a:solidFill>
                  <a:srgbClr val="404040"/>
                </a:solidFill>
                <a:latin typeface="Franklin Gothic Medium"/>
              </a:rPr>
              <a:t>Third level</a:t>
            </a:r>
            <a:endParaRPr b="0" lang="en-US" sz="1200" spc="-1" strike="noStrike">
              <a:solidFill>
                <a:srgbClr val="404040"/>
              </a:solidFill>
              <a:latin typeface="Franklin Gothic Medium"/>
            </a:endParaRPr>
          </a:p>
          <a:p>
            <a:pPr lvl="3" marL="914400" indent="-182160">
              <a:lnSpc>
                <a:spcPct val="100000"/>
              </a:lnSpc>
              <a:buClr>
                <a:srgbClr val="404040"/>
              </a:buClr>
              <a:buFont typeface="Arial"/>
              <a:buChar char="•"/>
            </a:pPr>
            <a:r>
              <a:rPr b="0" lang="en-US" sz="1200" spc="-1" strike="noStrike">
                <a:solidFill>
                  <a:srgbClr val="404040"/>
                </a:solidFill>
                <a:latin typeface="Franklin Gothic Medium"/>
              </a:rPr>
              <a:t>Fourth level</a:t>
            </a:r>
            <a:endParaRPr b="0" lang="en-US" sz="1200" spc="-1" strike="noStrike">
              <a:solidFill>
                <a:srgbClr val="404040"/>
              </a:solidFill>
              <a:latin typeface="Franklin Gothic Medium"/>
            </a:endParaRPr>
          </a:p>
          <a:p>
            <a:pPr lvl="4" marL="1096920" indent="-182160">
              <a:lnSpc>
                <a:spcPct val="100000"/>
              </a:lnSpc>
              <a:buClr>
                <a:srgbClr val="404040"/>
              </a:buClr>
              <a:buFont typeface="Arial"/>
              <a:buChar char="»"/>
            </a:pPr>
            <a:r>
              <a:rPr b="0" lang="en-US" sz="1200" spc="-1" strike="noStrike">
                <a:solidFill>
                  <a:srgbClr val="404040"/>
                </a:solidFill>
                <a:latin typeface="Franklin Gothic Medium"/>
              </a:rPr>
              <a:t>Fifth level</a:t>
            </a:r>
            <a:endParaRPr b="0" lang="en-US" sz="1200" spc="-1" strike="noStrike">
              <a:solidFill>
                <a:srgbClr val="404040"/>
              </a:solidFill>
              <a:latin typeface="Franklin Gothic Medium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0" y="6629400"/>
            <a:ext cx="9143640" cy="22824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3" name="Picture 3" descr="D:\Eva\Documents\DFW\20120216-article01\LaTex\Seismik_Logo_poz.jpg"/>
          <p:cNvPicPr/>
          <p:nvPr/>
        </p:nvPicPr>
        <p:blipFill>
          <a:blip r:embed="rId2"/>
          <a:stretch/>
        </p:blipFill>
        <p:spPr>
          <a:xfrm>
            <a:off x="7772400" y="228600"/>
            <a:ext cx="1218960" cy="426600"/>
          </a:xfrm>
          <a:prstGeom prst="rect">
            <a:avLst/>
          </a:prstGeom>
          <a:ln w="9360">
            <a:noFill/>
          </a:ln>
        </p:spPr>
      </p:pic>
      <p:sp>
        <p:nvSpPr>
          <p:cNvPr id="44" name="CustomShape 2"/>
          <p:cNvSpPr/>
          <p:nvPr/>
        </p:nvSpPr>
        <p:spPr>
          <a:xfrm>
            <a:off x="0" y="762120"/>
            <a:ext cx="9143640" cy="75960"/>
          </a:xfrm>
          <a:prstGeom prst="rect">
            <a:avLst/>
          </a:prstGeom>
          <a:gradFill rotWithShape="0">
            <a:gsLst>
              <a:gs pos="0">
                <a:srgbClr val="962e06"/>
              </a:gs>
              <a:gs pos="100000">
                <a:srgbClr val="f15c22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5" name="PlaceHolder 3"/>
          <p:cNvSpPr>
            <a:spLocks noGrp="1"/>
          </p:cNvSpPr>
          <p:nvPr>
            <p:ph type="title"/>
          </p:nvPr>
        </p:nvSpPr>
        <p:spPr>
          <a:xfrm>
            <a:off x="76320" y="76320"/>
            <a:ext cx="7543440" cy="6062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d8460e"/>
                </a:solidFill>
                <a:latin typeface="Franklin Gothic Medium"/>
              </a:rPr>
              <a:t>Click to edit Master title style</a:t>
            </a:r>
            <a:endParaRPr b="0" lang="en-US" sz="1800" spc="-1" strike="noStrike">
              <a:solidFill>
                <a:srgbClr val="292934"/>
              </a:solidFill>
              <a:latin typeface="Arial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body"/>
          </p:nvPr>
        </p:nvSpPr>
        <p:spPr>
          <a:xfrm>
            <a:off x="457200" y="1535040"/>
            <a:ext cx="4039920" cy="639360"/>
          </a:xfrm>
          <a:prstGeom prst="rect">
            <a:avLst/>
          </a:prstGeom>
        </p:spPr>
        <p:txBody>
          <a:bodyPr anchor="b">
            <a:noAutofit/>
          </a:bodyPr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d8460e"/>
                </a:solidFill>
                <a:latin typeface="Franklin Gothic Medium"/>
              </a:rPr>
              <a:t>Click to edit Master text styles</a:t>
            </a:r>
            <a:endParaRPr b="0" lang="en-US" sz="24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 type="body"/>
          </p:nvPr>
        </p:nvSpPr>
        <p:spPr>
          <a:xfrm>
            <a:off x="457200" y="2174760"/>
            <a:ext cx="4039920" cy="3951000"/>
          </a:xfrm>
          <a:prstGeom prst="rect">
            <a:avLst/>
          </a:prstGeom>
        </p:spPr>
        <p:txBody>
          <a:bodyPr>
            <a:noAutofit/>
          </a:bodyPr>
          <a:p>
            <a:pPr marL="90360" indent="-182160">
              <a:lnSpc>
                <a:spcPct val="100000"/>
              </a:lnSpc>
              <a:spcBef>
                <a:spcPts val="601"/>
              </a:spcBef>
              <a:buClr>
                <a:srgbClr val="d8460e"/>
              </a:buClr>
              <a:buFont typeface="Franklin Gothic Medium"/>
              <a:buChar char="●"/>
            </a:pPr>
            <a:r>
              <a:rPr b="0" lang="en-US" sz="2400" spc="-1" strike="noStrike">
                <a:solidFill>
                  <a:srgbClr val="d8460e"/>
                </a:solidFill>
                <a:latin typeface="Franklin Gothic Medium"/>
              </a:rPr>
              <a:t>Click to edit Master text styles</a:t>
            </a:r>
            <a:endParaRPr b="0" lang="en-US" sz="2400" spc="-1" strike="noStrike">
              <a:solidFill>
                <a:srgbClr val="d8460e"/>
              </a:solidFill>
              <a:latin typeface="Franklin Gothic Medium"/>
            </a:endParaRPr>
          </a:p>
          <a:p>
            <a:pPr lvl="1" marL="457200" indent="-182160">
              <a:lnSpc>
                <a:spcPct val="100000"/>
              </a:lnSpc>
              <a:buClr>
                <a:srgbClr val="f15c22"/>
              </a:buClr>
              <a:buSzPct val="80000"/>
              <a:buFont typeface="Franklin Gothic Medium"/>
              <a:buChar char="►"/>
            </a:pPr>
            <a:r>
              <a:rPr b="0" lang="en-US" sz="2000" spc="-1" strike="noStrike">
                <a:solidFill>
                  <a:srgbClr val="404040"/>
                </a:solidFill>
                <a:latin typeface="Franklin Gothic Medium"/>
              </a:rPr>
              <a:t>Second level</a:t>
            </a:r>
            <a:endParaRPr b="0" lang="en-US" sz="2000" spc="-1" strike="noStrike">
              <a:solidFill>
                <a:srgbClr val="404040"/>
              </a:solidFill>
              <a:latin typeface="Franklin Gothic Medium"/>
            </a:endParaRPr>
          </a:p>
          <a:p>
            <a:pPr lvl="2" marL="730080" indent="-182160">
              <a:lnSpc>
                <a:spcPct val="100000"/>
              </a:lnSpc>
              <a:buClr>
                <a:srgbClr val="404040"/>
              </a:buClr>
              <a:buFont typeface="Franklin Gothic Medium"/>
              <a:buChar char="─"/>
            </a:pPr>
            <a:r>
              <a:rPr b="0" lang="en-US" sz="1800" spc="-1" strike="noStrike">
                <a:solidFill>
                  <a:srgbClr val="404040"/>
                </a:solidFill>
                <a:latin typeface="Franklin Gothic Medium"/>
              </a:rPr>
              <a:t>Third level</a:t>
            </a:r>
            <a:endParaRPr b="0" lang="en-US" sz="1800" spc="-1" strike="noStrike">
              <a:solidFill>
                <a:srgbClr val="404040"/>
              </a:solidFill>
              <a:latin typeface="Franklin Gothic Medium"/>
            </a:endParaRPr>
          </a:p>
          <a:p>
            <a:pPr lvl="3" marL="914400" indent="-182160">
              <a:lnSpc>
                <a:spcPct val="100000"/>
              </a:lnSpc>
              <a:buClr>
                <a:srgbClr val="404040"/>
              </a:buClr>
              <a:buFont typeface="Arial"/>
              <a:buChar char="•"/>
            </a:pPr>
            <a:r>
              <a:rPr b="0" lang="en-US" sz="1600" spc="-1" strike="noStrike">
                <a:solidFill>
                  <a:srgbClr val="404040"/>
                </a:solidFill>
                <a:latin typeface="Franklin Gothic Medium"/>
              </a:rPr>
              <a:t>Fourth level</a:t>
            </a:r>
            <a:endParaRPr b="0" lang="en-US" sz="1600" spc="-1" strike="noStrike">
              <a:solidFill>
                <a:srgbClr val="404040"/>
              </a:solidFill>
              <a:latin typeface="Franklin Gothic Medium"/>
            </a:endParaRPr>
          </a:p>
          <a:p>
            <a:pPr lvl="4" marL="1096920" indent="-182160">
              <a:lnSpc>
                <a:spcPct val="100000"/>
              </a:lnSpc>
              <a:buClr>
                <a:srgbClr val="404040"/>
              </a:buClr>
              <a:buFont typeface="Arial"/>
              <a:buChar char="»"/>
            </a:pPr>
            <a:r>
              <a:rPr b="0" lang="en-US" sz="1600" spc="-1" strike="noStrike">
                <a:solidFill>
                  <a:srgbClr val="404040"/>
                </a:solidFill>
                <a:latin typeface="Franklin Gothic Medium"/>
              </a:rPr>
              <a:t>Fifth level</a:t>
            </a:r>
            <a:endParaRPr b="0" lang="en-US" sz="1600" spc="-1" strike="noStrike">
              <a:solidFill>
                <a:srgbClr val="404040"/>
              </a:solidFill>
              <a:latin typeface="Franklin Gothic Medium"/>
            </a:endParaRPr>
          </a:p>
        </p:txBody>
      </p:sp>
      <p:sp>
        <p:nvSpPr>
          <p:cNvPr id="48" name="PlaceHolder 6"/>
          <p:cNvSpPr>
            <a:spLocks noGrp="1"/>
          </p:cNvSpPr>
          <p:nvPr>
            <p:ph type="body"/>
          </p:nvPr>
        </p:nvSpPr>
        <p:spPr>
          <a:xfrm>
            <a:off x="4645080" y="1535040"/>
            <a:ext cx="4041360" cy="639360"/>
          </a:xfrm>
          <a:prstGeom prst="rect">
            <a:avLst/>
          </a:prstGeom>
        </p:spPr>
        <p:txBody>
          <a:bodyPr anchor="b">
            <a:noAutofit/>
          </a:bodyPr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d8460e"/>
                </a:solidFill>
                <a:latin typeface="Franklin Gothic Medium"/>
              </a:rPr>
              <a:t>Click to edit Master text styles</a:t>
            </a:r>
            <a:endParaRPr b="0" lang="en-US" sz="24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49" name="PlaceHolder 7"/>
          <p:cNvSpPr>
            <a:spLocks noGrp="1"/>
          </p:cNvSpPr>
          <p:nvPr>
            <p:ph type="body"/>
          </p:nvPr>
        </p:nvSpPr>
        <p:spPr>
          <a:xfrm>
            <a:off x="4645080" y="2174760"/>
            <a:ext cx="4041360" cy="3951000"/>
          </a:xfrm>
          <a:prstGeom prst="rect">
            <a:avLst/>
          </a:prstGeom>
        </p:spPr>
        <p:txBody>
          <a:bodyPr>
            <a:noAutofit/>
          </a:bodyPr>
          <a:p>
            <a:pPr marL="90360" indent="-182160">
              <a:lnSpc>
                <a:spcPct val="100000"/>
              </a:lnSpc>
              <a:spcBef>
                <a:spcPts val="601"/>
              </a:spcBef>
              <a:buClr>
                <a:srgbClr val="d8460e"/>
              </a:buClr>
              <a:buFont typeface="Franklin Gothic Medium"/>
              <a:buChar char="●"/>
            </a:pPr>
            <a:r>
              <a:rPr b="0" lang="en-US" sz="2400" spc="-1" strike="noStrike">
                <a:solidFill>
                  <a:srgbClr val="d8460e"/>
                </a:solidFill>
                <a:latin typeface="Franklin Gothic Medium"/>
              </a:rPr>
              <a:t>Click to edit Master text styles</a:t>
            </a:r>
            <a:endParaRPr b="0" lang="en-US" sz="2400" spc="-1" strike="noStrike">
              <a:solidFill>
                <a:srgbClr val="d8460e"/>
              </a:solidFill>
              <a:latin typeface="Franklin Gothic Medium"/>
            </a:endParaRPr>
          </a:p>
          <a:p>
            <a:pPr lvl="1" marL="457200" indent="-182160">
              <a:lnSpc>
                <a:spcPct val="100000"/>
              </a:lnSpc>
              <a:buClr>
                <a:srgbClr val="f15c22"/>
              </a:buClr>
              <a:buSzPct val="80000"/>
              <a:buFont typeface="Franklin Gothic Medium"/>
              <a:buChar char="►"/>
            </a:pPr>
            <a:r>
              <a:rPr b="0" lang="en-US" sz="2000" spc="-1" strike="noStrike">
                <a:solidFill>
                  <a:srgbClr val="404040"/>
                </a:solidFill>
                <a:latin typeface="Franklin Gothic Medium"/>
              </a:rPr>
              <a:t>Second level</a:t>
            </a:r>
            <a:endParaRPr b="0" lang="en-US" sz="2000" spc="-1" strike="noStrike">
              <a:solidFill>
                <a:srgbClr val="404040"/>
              </a:solidFill>
              <a:latin typeface="Franklin Gothic Medium"/>
            </a:endParaRPr>
          </a:p>
          <a:p>
            <a:pPr lvl="2" marL="730080" indent="-182160">
              <a:lnSpc>
                <a:spcPct val="100000"/>
              </a:lnSpc>
              <a:buClr>
                <a:srgbClr val="404040"/>
              </a:buClr>
              <a:buFont typeface="Franklin Gothic Medium"/>
              <a:buChar char="─"/>
            </a:pPr>
            <a:r>
              <a:rPr b="0" lang="en-US" sz="1800" spc="-1" strike="noStrike">
                <a:solidFill>
                  <a:srgbClr val="404040"/>
                </a:solidFill>
                <a:latin typeface="Franklin Gothic Medium"/>
              </a:rPr>
              <a:t>Third level</a:t>
            </a:r>
            <a:endParaRPr b="0" lang="en-US" sz="1800" spc="-1" strike="noStrike">
              <a:solidFill>
                <a:srgbClr val="404040"/>
              </a:solidFill>
              <a:latin typeface="Franklin Gothic Medium"/>
            </a:endParaRPr>
          </a:p>
          <a:p>
            <a:pPr lvl="3" marL="914400" indent="-182160">
              <a:lnSpc>
                <a:spcPct val="100000"/>
              </a:lnSpc>
              <a:buClr>
                <a:srgbClr val="404040"/>
              </a:buClr>
              <a:buFont typeface="Arial"/>
              <a:buChar char="•"/>
            </a:pPr>
            <a:r>
              <a:rPr b="0" lang="en-US" sz="1600" spc="-1" strike="noStrike">
                <a:solidFill>
                  <a:srgbClr val="404040"/>
                </a:solidFill>
                <a:latin typeface="Franklin Gothic Medium"/>
              </a:rPr>
              <a:t>Fourth level</a:t>
            </a:r>
            <a:endParaRPr b="0" lang="en-US" sz="1600" spc="-1" strike="noStrike">
              <a:solidFill>
                <a:srgbClr val="404040"/>
              </a:solidFill>
              <a:latin typeface="Franklin Gothic Medium"/>
            </a:endParaRPr>
          </a:p>
          <a:p>
            <a:pPr lvl="4" marL="1096920" indent="-182160">
              <a:lnSpc>
                <a:spcPct val="100000"/>
              </a:lnSpc>
              <a:buClr>
                <a:srgbClr val="404040"/>
              </a:buClr>
              <a:buFont typeface="Arial"/>
              <a:buChar char="»"/>
            </a:pPr>
            <a:r>
              <a:rPr b="0" lang="en-US" sz="1600" spc="-1" strike="noStrike">
                <a:solidFill>
                  <a:srgbClr val="404040"/>
                </a:solidFill>
                <a:latin typeface="Franklin Gothic Medium"/>
              </a:rPr>
              <a:t>Fifth level</a:t>
            </a:r>
            <a:endParaRPr b="0" lang="en-US" sz="1600" spc="-1" strike="noStrike">
              <a:solidFill>
                <a:srgbClr val="404040"/>
              </a:solidFill>
              <a:latin typeface="Franklin Gothic Medium"/>
            </a:endParaRPr>
          </a:p>
        </p:txBody>
      </p:sp>
      <p:sp>
        <p:nvSpPr>
          <p:cNvPr id="50" name="PlaceHolder 8"/>
          <p:cNvSpPr>
            <a:spLocks noGrp="1"/>
          </p:cNvSpPr>
          <p:nvPr>
            <p:ph type="dt"/>
          </p:nvPr>
        </p:nvSpPr>
        <p:spPr>
          <a:xfrm>
            <a:off x="0" y="6492960"/>
            <a:ext cx="2133360" cy="36468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fld id="{DC6C2C1C-694F-4BEC-B307-E42B3C6D6DEE}" type="datetime">
              <a:rPr b="0" lang="en-US" sz="1400" spc="-1" strike="noStrike">
                <a:solidFill>
                  <a:srgbClr val="292934"/>
                </a:solidFill>
                <a:latin typeface="Franklin Gothic Book"/>
              </a:rPr>
              <a:t>4/9/21</a:t>
            </a:fld>
            <a:endParaRPr b="0" lang="en-US" sz="1400" spc="-1" strike="noStrike">
              <a:latin typeface="Times New Roman"/>
            </a:endParaRPr>
          </a:p>
        </p:txBody>
      </p:sp>
      <p:sp>
        <p:nvSpPr>
          <p:cNvPr id="51" name="PlaceHolder 9"/>
          <p:cNvSpPr>
            <a:spLocks noGrp="1"/>
          </p:cNvSpPr>
          <p:nvPr>
            <p:ph type="ftr"/>
          </p:nvPr>
        </p:nvSpPr>
        <p:spPr>
          <a:xfrm>
            <a:off x="3124080" y="6492960"/>
            <a:ext cx="2895120" cy="36468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52" name="PlaceHolder 10"/>
          <p:cNvSpPr>
            <a:spLocks noGrp="1"/>
          </p:cNvSpPr>
          <p:nvPr>
            <p:ph type="sldNum"/>
          </p:nvPr>
        </p:nvSpPr>
        <p:spPr>
          <a:xfrm>
            <a:off x="6934320" y="649296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753CCD69-C4C1-4273-910B-1D65DDA40339}" type="slidenum">
              <a:rPr b="0" lang="en-US" sz="1050" spc="-1" strike="noStrike">
                <a:solidFill>
                  <a:srgbClr val="8e8e90"/>
                </a:solidFill>
                <a:latin typeface="Franklin Gothic Book"/>
              </a:rPr>
              <a:t>&lt;number&gt;</a:t>
            </a:fld>
            <a:endParaRPr b="0" lang="en-US" sz="105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wmf"/><Relationship Id="rId3" Type="http://schemas.openxmlformats.org/officeDocument/2006/relationships/image" Target="../media/image6.wmf"/><Relationship Id="rId4" Type="http://schemas.openxmlformats.org/officeDocument/2006/relationships/image" Target="../media/image7.wmf"/><Relationship Id="rId5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6" Type="http://schemas.openxmlformats.org/officeDocument/2006/relationships/image" Target="../media/image13.jpeg"/><Relationship Id="rId7" Type="http://schemas.openxmlformats.org/officeDocument/2006/relationships/image" Target="../media/image14.jpeg"/><Relationship Id="rId8" Type="http://schemas.openxmlformats.org/officeDocument/2006/relationships/image" Target="../media/image15.jpeg"/><Relationship Id="rId9" Type="http://schemas.openxmlformats.org/officeDocument/2006/relationships/image" Target="../media/image16.wmf"/><Relationship Id="rId10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image" Target="../media/image18.jpeg"/><Relationship Id="rId3" Type="http://schemas.openxmlformats.org/officeDocument/2006/relationships/image" Target="../media/image19.png"/><Relationship Id="rId4" Type="http://schemas.openxmlformats.org/officeDocument/2006/relationships/image" Target="../media/image20.jpeg"/><Relationship Id="rId5" Type="http://schemas.openxmlformats.org/officeDocument/2006/relationships/image" Target="../media/image21.jpeg"/><Relationship Id="rId6" Type="http://schemas.openxmlformats.org/officeDocument/2006/relationships/image" Target="../media/image22.jpeg"/><Relationship Id="rId7" Type="http://schemas.openxmlformats.org/officeDocument/2006/relationships/image" Target="../media/image23.jpeg"/><Relationship Id="rId8" Type="http://schemas.openxmlformats.org/officeDocument/2006/relationships/image" Target="../media/image24.jpeg"/><Relationship Id="rId9" Type="http://schemas.openxmlformats.org/officeDocument/2006/relationships/image" Target="../media/image25.jpeg"/><Relationship Id="rId10" Type="http://schemas.openxmlformats.org/officeDocument/2006/relationships/image" Target="../media/image26.jpeg"/><Relationship Id="rId11" Type="http://schemas.openxmlformats.org/officeDocument/2006/relationships/image" Target="../media/image27.jpeg"/><Relationship Id="rId12" Type="http://schemas.openxmlformats.org/officeDocument/2006/relationships/image" Target="../media/image28.jpeg"/><Relationship Id="rId13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image" Target="../media/image30.png"/><Relationship Id="rId3" Type="http://schemas.openxmlformats.org/officeDocument/2006/relationships/image" Target="../media/image31.jpeg"/><Relationship Id="rId4" Type="http://schemas.openxmlformats.org/officeDocument/2006/relationships/image" Target="../media/image32.jpeg"/><Relationship Id="rId5" Type="http://schemas.openxmlformats.org/officeDocument/2006/relationships/image" Target="../media/image33.jpeg"/><Relationship Id="rId6" Type="http://schemas.openxmlformats.org/officeDocument/2006/relationships/image" Target="../media/image34.jpeg"/><Relationship Id="rId7" Type="http://schemas.openxmlformats.org/officeDocument/2006/relationships/image" Target="../media/image35.jpeg"/><Relationship Id="rId8" Type="http://schemas.openxmlformats.org/officeDocument/2006/relationships/image" Target="../media/image36.jpeg"/><Relationship Id="rId9" Type="http://schemas.openxmlformats.org/officeDocument/2006/relationships/image" Target="../media/image37.jpeg"/><Relationship Id="rId10" Type="http://schemas.openxmlformats.org/officeDocument/2006/relationships/image" Target="../media/image38.jpeg"/><Relationship Id="rId11" Type="http://schemas.openxmlformats.org/officeDocument/2006/relationships/image" Target="../media/image39.jpeg"/><Relationship Id="rId12" Type="http://schemas.openxmlformats.org/officeDocument/2006/relationships/image" Target="../media/image40.jpeg"/><Relationship Id="rId13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1.jpeg"/><Relationship Id="rId2" Type="http://schemas.openxmlformats.org/officeDocument/2006/relationships/image" Target="../media/image42.jpeg"/><Relationship Id="rId3" Type="http://schemas.openxmlformats.org/officeDocument/2006/relationships/image" Target="../media/image43.jpeg"/><Relationship Id="rId4" Type="http://schemas.openxmlformats.org/officeDocument/2006/relationships/image" Target="../media/image44.jpeg"/><Relationship Id="rId5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3" descr=""/>
          <p:cNvPicPr/>
          <p:nvPr/>
        </p:nvPicPr>
        <p:blipFill>
          <a:blip r:embed="rId1"/>
          <a:stretch/>
        </p:blipFill>
        <p:spPr>
          <a:xfrm>
            <a:off x="3967200" y="5257800"/>
            <a:ext cx="4090680" cy="899640"/>
          </a:xfrm>
          <a:prstGeom prst="rect">
            <a:avLst/>
          </a:prstGeom>
          <a:ln w="9360">
            <a:noFill/>
          </a:ln>
        </p:spPr>
      </p:pic>
      <p:sp>
        <p:nvSpPr>
          <p:cNvPr id="96" name="CustomShape 1"/>
          <p:cNvSpPr/>
          <p:nvPr/>
        </p:nvSpPr>
        <p:spPr>
          <a:xfrm>
            <a:off x="349200" y="2057400"/>
            <a:ext cx="8610120" cy="14695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cs-CZ" sz="3200" spc="-1" strike="noStrike">
                <a:solidFill>
                  <a:srgbClr val="d8460e"/>
                </a:solidFill>
                <a:latin typeface="Arial"/>
              </a:rPr>
              <a:t>Shear</a:t>
            </a:r>
            <a:r>
              <a:rPr b="1" lang="en-US" sz="3200" spc="-1" strike="noStrike">
                <a:solidFill>
                  <a:srgbClr val="d8460e"/>
                </a:solidFill>
                <a:latin typeface="Arial"/>
              </a:rPr>
              <a:t>-</a:t>
            </a:r>
            <a:r>
              <a:rPr b="1" lang="cs-CZ" sz="3200" spc="-1" strike="noStrike">
                <a:solidFill>
                  <a:srgbClr val="d8460e"/>
                </a:solidFill>
                <a:latin typeface="Arial"/>
              </a:rPr>
              <a:t>tensile</a:t>
            </a:r>
            <a:r>
              <a:rPr b="1" lang="en-US" sz="3200" spc="-1" strike="noStrike">
                <a:solidFill>
                  <a:srgbClr val="d8460e"/>
                </a:solidFill>
                <a:latin typeface="Arial"/>
              </a:rPr>
              <a:t> source model: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US" sz="2800" spc="-1" strike="noStrike">
                <a:solidFill>
                  <a:srgbClr val="d8460e"/>
                </a:solidFill>
                <a:latin typeface="Arial"/>
              </a:rPr>
              <a:t>A robust tool to assess the non-DC reliability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97" name="CustomShape 2"/>
          <p:cNvSpPr/>
          <p:nvPr/>
        </p:nvSpPr>
        <p:spPr>
          <a:xfrm>
            <a:off x="3664440" y="3937320"/>
            <a:ext cx="1311840" cy="364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5f5f5f"/>
                </a:solidFill>
                <a:latin typeface="Arial"/>
              </a:rPr>
              <a:t>Jan </a:t>
            </a:r>
            <a:r>
              <a:rPr b="1" lang="cs-CZ" sz="1800" spc="-1" strike="noStrike">
                <a:solidFill>
                  <a:srgbClr val="5f5f5f"/>
                </a:solidFill>
                <a:latin typeface="Arial"/>
              </a:rPr>
              <a:t>Šílený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98" name="CustomShape 3"/>
          <p:cNvSpPr/>
          <p:nvPr/>
        </p:nvSpPr>
        <p:spPr>
          <a:xfrm>
            <a:off x="908640" y="4626000"/>
            <a:ext cx="7155000" cy="3186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cs-CZ" sz="1500" spc="-1" strike="noStrike">
                <a:solidFill>
                  <a:srgbClr val="808080"/>
                </a:solidFill>
                <a:latin typeface="Arial"/>
              </a:rPr>
              <a:t>Institute of Geophysics, Academy of Sciences of the Czech Republic, Prague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76320" y="76320"/>
            <a:ext cx="7543440" cy="6062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GB" sz="2400" spc="-1" strike="noStrike">
                <a:solidFill>
                  <a:srgbClr val="404040"/>
                </a:solidFill>
                <a:latin typeface="Franklin Gothic Medium"/>
              </a:rPr>
              <a:t>Source mechanism models</a:t>
            </a:r>
            <a:endParaRPr b="0" lang="en-US" sz="2400" spc="-1" strike="noStrike">
              <a:solidFill>
                <a:srgbClr val="292934"/>
              </a:solidFill>
              <a:latin typeface="Arial"/>
            </a:endParaRPr>
          </a:p>
        </p:txBody>
      </p:sp>
      <p:sp>
        <p:nvSpPr>
          <p:cNvPr id="100" name="TextShape 2"/>
          <p:cNvSpPr txBox="1"/>
          <p:nvPr/>
        </p:nvSpPr>
        <p:spPr>
          <a:xfrm>
            <a:off x="228600" y="1066680"/>
            <a:ext cx="4268520" cy="53316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d8460e"/>
                </a:solidFill>
                <a:latin typeface="Franklin Gothic Medium"/>
              </a:rPr>
              <a:t>Moment tensor (MT)</a:t>
            </a:r>
            <a:endParaRPr b="0" lang="en-US" sz="24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101" name="TextShape 3"/>
          <p:cNvSpPr txBox="1"/>
          <p:nvPr/>
        </p:nvSpPr>
        <p:spPr>
          <a:xfrm>
            <a:off x="228600" y="1676520"/>
            <a:ext cx="4350960" cy="4800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90360" indent="-182160">
              <a:lnSpc>
                <a:spcPct val="100000"/>
              </a:lnSpc>
              <a:spcBef>
                <a:spcPts val="601"/>
              </a:spcBef>
              <a:buClr>
                <a:srgbClr val="d8460e"/>
              </a:buClr>
              <a:buFont typeface="Franklin Gothic Medium"/>
              <a:buChar char="●"/>
            </a:pPr>
            <a:r>
              <a:rPr b="0" lang="cs-CZ" sz="2200" spc="-1" strike="noStrike">
                <a:solidFill>
                  <a:srgbClr val="d8460e"/>
                </a:solidFill>
                <a:latin typeface="Franklin Gothic Medium"/>
              </a:rPr>
              <a:t> </a:t>
            </a:r>
            <a:r>
              <a:rPr b="0" lang="cs-CZ" sz="2200" spc="-1" strike="noStrike">
                <a:solidFill>
                  <a:srgbClr val="d8460e"/>
                </a:solidFill>
                <a:latin typeface="Franklin Gothic Medium"/>
              </a:rPr>
              <a:t>general dipole source</a:t>
            </a:r>
            <a:endParaRPr b="0" lang="en-US" sz="2200" spc="-1" strike="noStrike">
              <a:solidFill>
                <a:srgbClr val="d8460e"/>
              </a:solidFill>
              <a:latin typeface="Franklin Gothic Medium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200" spc="-1" strike="noStrike">
              <a:solidFill>
                <a:srgbClr val="d8460e"/>
              </a:solidFill>
              <a:latin typeface="Franklin Gothic Medium"/>
            </a:endParaRPr>
          </a:p>
          <a:p>
            <a:pPr marL="366840">
              <a:lnSpc>
                <a:spcPct val="100000"/>
              </a:lnSpc>
              <a:tabLst>
                <a:tab algn="l" pos="0"/>
              </a:tabLst>
            </a:pPr>
            <a:r>
              <a:rPr b="0" i="1" lang="en-US" sz="2000" spc="-1" strike="noStrike">
                <a:solidFill>
                  <a:srgbClr val="404040"/>
                </a:solidFill>
                <a:latin typeface="Franklin Gothic Medium"/>
              </a:rPr>
              <a:t>BUT</a:t>
            </a:r>
            <a:r>
              <a:rPr b="0" lang="en-US" sz="2000" spc="-1" strike="noStrike">
                <a:solidFill>
                  <a:srgbClr val="404040"/>
                </a:solidFill>
                <a:latin typeface="Franklin Gothic Medium"/>
              </a:rPr>
              <a:t> </a:t>
            </a:r>
            <a:endParaRPr b="0" lang="en-US" sz="2000" spc="-1" strike="noStrike">
              <a:solidFill>
                <a:srgbClr val="d8460e"/>
              </a:solidFill>
              <a:latin typeface="Franklin Gothic Medium"/>
            </a:endParaRPr>
          </a:p>
          <a:p>
            <a:pPr marL="366840">
              <a:lnSpc>
                <a:spcPct val="100000"/>
              </a:lnSpc>
              <a:tabLst>
                <a:tab algn="l" pos="0"/>
              </a:tabLst>
            </a:pPr>
            <a:r>
              <a:rPr b="0" lang="en-US" sz="2000" spc="-1" strike="noStrike">
                <a:solidFill>
                  <a:srgbClr val="404040"/>
                </a:solidFill>
                <a:latin typeface="Franklin Gothic Medium"/>
              </a:rPr>
              <a:t>too general</a:t>
            </a:r>
            <a:endParaRPr b="0" lang="en-US" sz="2000" spc="-1" strike="noStrike">
              <a:solidFill>
                <a:srgbClr val="d8460e"/>
              </a:solidFill>
              <a:latin typeface="Franklin Gothic Medium"/>
            </a:endParaRPr>
          </a:p>
          <a:p>
            <a:pPr marL="366840">
              <a:lnSpc>
                <a:spcPct val="100000"/>
              </a:lnSpc>
              <a:tabLst>
                <a:tab algn="l" pos="0"/>
              </a:tabLst>
            </a:pPr>
            <a:endParaRPr b="0" lang="en-US" sz="2000" spc="-1" strike="noStrike">
              <a:solidFill>
                <a:srgbClr val="d8460e"/>
              </a:solidFill>
              <a:latin typeface="Franklin Gothic Medium"/>
            </a:endParaRPr>
          </a:p>
          <a:p>
            <a:pPr marL="366840">
              <a:lnSpc>
                <a:spcPct val="100000"/>
              </a:lnSpc>
              <a:tabLst>
                <a:tab algn="l" pos="0"/>
              </a:tabLst>
            </a:pPr>
            <a:r>
              <a:rPr b="0" lang="cs-CZ" sz="2000" spc="-1" strike="noStrike">
                <a:solidFill>
                  <a:srgbClr val="404040"/>
                </a:solidFill>
                <a:latin typeface="Wingdings"/>
              </a:rPr>
              <a:t></a:t>
            </a:r>
            <a:r>
              <a:rPr b="0" lang="en-US" sz="2000" spc="-1" strike="noStrike">
                <a:solidFill>
                  <a:srgbClr val="404040"/>
                </a:solidFill>
                <a:latin typeface="Franklin Gothic Medium"/>
              </a:rPr>
              <a:t> </a:t>
            </a:r>
            <a:r>
              <a:rPr b="0" lang="cs-CZ" sz="2000" spc="-1" strike="noStrike">
                <a:solidFill>
                  <a:srgbClr val="404040"/>
                </a:solidFill>
                <a:latin typeface="Franklin Gothic Medium"/>
              </a:rPr>
              <a:t> </a:t>
            </a:r>
            <a:r>
              <a:rPr b="0" lang="en-US" sz="2000" spc="-1" strike="noStrike">
                <a:solidFill>
                  <a:srgbClr val="404040"/>
                </a:solidFill>
                <a:latin typeface="Franklin Gothic Medium"/>
              </a:rPr>
              <a:t>includes</a:t>
            </a:r>
            <a:endParaRPr b="0" lang="en-US" sz="2000" spc="-1" strike="noStrike">
              <a:solidFill>
                <a:srgbClr val="d8460e"/>
              </a:solidFill>
              <a:latin typeface="Franklin Gothic Medium"/>
            </a:endParaRPr>
          </a:p>
          <a:p>
            <a:pPr marL="366840">
              <a:lnSpc>
                <a:spcPct val="100000"/>
              </a:lnSpc>
              <a:tabLst>
                <a:tab algn="l" pos="0"/>
              </a:tabLst>
            </a:pPr>
            <a:r>
              <a:rPr b="0" lang="en-US" sz="2000" spc="-1" strike="noStrike">
                <a:solidFill>
                  <a:srgbClr val="404040"/>
                </a:solidFill>
                <a:latin typeface="Franklin Gothic Medium"/>
              </a:rPr>
              <a:t>      </a:t>
            </a:r>
            <a:r>
              <a:rPr b="0" lang="en-US" sz="2000" spc="-1" strike="noStrike">
                <a:solidFill>
                  <a:srgbClr val="404040"/>
                </a:solidFill>
                <a:latin typeface="Franklin Gothic Medium"/>
              </a:rPr>
              <a:t>unphysical sources </a:t>
            </a:r>
            <a:endParaRPr b="0" lang="en-US" sz="2000" spc="-1" strike="noStrike">
              <a:solidFill>
                <a:srgbClr val="d8460e"/>
              </a:solidFill>
              <a:latin typeface="Franklin Gothic Medium"/>
            </a:endParaRPr>
          </a:p>
          <a:p>
            <a:pPr marL="366840">
              <a:lnSpc>
                <a:spcPct val="100000"/>
              </a:lnSpc>
              <a:tabLst>
                <a:tab algn="l" pos="0"/>
              </a:tabLst>
            </a:pPr>
            <a:endParaRPr b="0" lang="en-US" sz="2000" spc="-1" strike="noStrike">
              <a:solidFill>
                <a:srgbClr val="d8460e"/>
              </a:solidFill>
              <a:latin typeface="Franklin Gothic Medium"/>
            </a:endParaRPr>
          </a:p>
          <a:p>
            <a:pPr marL="90360" indent="-182160">
              <a:lnSpc>
                <a:spcPct val="100000"/>
              </a:lnSpc>
              <a:spcBef>
                <a:spcPts val="601"/>
              </a:spcBef>
              <a:buClr>
                <a:srgbClr val="d8460e"/>
              </a:buClr>
              <a:buFont typeface="Franklin Gothic Medium"/>
              <a:buChar char="●"/>
              <a:tabLst>
                <a:tab algn="l" pos="0"/>
              </a:tabLst>
            </a:pPr>
            <a:r>
              <a:rPr b="0" lang="cs-CZ" sz="2200" spc="-1" strike="noStrike">
                <a:solidFill>
                  <a:srgbClr val="d8460e"/>
                </a:solidFill>
                <a:latin typeface="Franklin Gothic Medium"/>
              </a:rPr>
              <a:t> </a:t>
            </a:r>
            <a:r>
              <a:rPr b="0" lang="cs-CZ" sz="2200" spc="-1" strike="noStrike">
                <a:solidFill>
                  <a:srgbClr val="d8460e"/>
                </a:solidFill>
                <a:latin typeface="Franklin Gothic Medium"/>
              </a:rPr>
              <a:t>6 inversion parameters :</a:t>
            </a:r>
            <a:endParaRPr b="0" lang="en-US" sz="2200" spc="-1" strike="noStrike">
              <a:solidFill>
                <a:srgbClr val="d8460e"/>
              </a:solidFill>
              <a:latin typeface="Franklin Gothic Medium"/>
            </a:endParaRPr>
          </a:p>
          <a:p>
            <a:pPr lvl="1" marL="622440" indent="-342720">
              <a:lnSpc>
                <a:spcPct val="100000"/>
              </a:lnSpc>
              <a:buClr>
                <a:srgbClr val="f15c22"/>
              </a:buClr>
              <a:buSzPct val="80000"/>
              <a:buFont typeface="Franklin Gothic Medium"/>
              <a:buChar char="►"/>
              <a:tabLst>
                <a:tab algn="l" pos="0"/>
              </a:tabLst>
            </a:pPr>
            <a:r>
              <a:rPr b="0" lang="cs-CZ" sz="2000" spc="-1" strike="noStrike">
                <a:solidFill>
                  <a:srgbClr val="404040"/>
                </a:solidFill>
                <a:latin typeface="Franklin Gothic Medium"/>
              </a:rPr>
              <a:t>M</a:t>
            </a:r>
            <a:r>
              <a:rPr b="0" lang="cs-CZ" sz="2000" spc="-1" strike="noStrike" baseline="-25000">
                <a:solidFill>
                  <a:srgbClr val="404040"/>
                </a:solidFill>
                <a:latin typeface="Franklin Gothic Medium"/>
              </a:rPr>
              <a:t>11</a:t>
            </a:r>
            <a:r>
              <a:rPr b="0" lang="cs-CZ" sz="2000" spc="-1" strike="noStrike">
                <a:solidFill>
                  <a:srgbClr val="404040"/>
                </a:solidFill>
                <a:latin typeface="Franklin Gothic Medium"/>
              </a:rPr>
              <a:t>, M</a:t>
            </a:r>
            <a:r>
              <a:rPr b="0" lang="cs-CZ" sz="2000" spc="-1" strike="noStrike" baseline="-25000">
                <a:solidFill>
                  <a:srgbClr val="404040"/>
                </a:solidFill>
                <a:latin typeface="Franklin Gothic Medium"/>
              </a:rPr>
              <a:t>22</a:t>
            </a:r>
            <a:r>
              <a:rPr b="0" lang="cs-CZ" sz="2000" spc="-1" strike="noStrike">
                <a:solidFill>
                  <a:srgbClr val="404040"/>
                </a:solidFill>
                <a:latin typeface="Franklin Gothic Medium"/>
              </a:rPr>
              <a:t>, M</a:t>
            </a:r>
            <a:r>
              <a:rPr b="0" lang="cs-CZ" sz="2000" spc="-1" strike="noStrike" baseline="-25000">
                <a:solidFill>
                  <a:srgbClr val="404040"/>
                </a:solidFill>
                <a:latin typeface="Franklin Gothic Medium"/>
              </a:rPr>
              <a:t>33</a:t>
            </a:r>
            <a:r>
              <a:rPr b="0" lang="cs-CZ" sz="2000" spc="-1" strike="noStrike">
                <a:solidFill>
                  <a:srgbClr val="404040"/>
                </a:solidFill>
                <a:latin typeface="Franklin Gothic Medium"/>
              </a:rPr>
              <a:t>, M</a:t>
            </a:r>
            <a:r>
              <a:rPr b="0" lang="cs-CZ" sz="2000" spc="-1" strike="noStrike" baseline="-25000">
                <a:solidFill>
                  <a:srgbClr val="404040"/>
                </a:solidFill>
                <a:latin typeface="Franklin Gothic Medium"/>
              </a:rPr>
              <a:t>12</a:t>
            </a:r>
            <a:r>
              <a:rPr b="0" lang="cs-CZ" sz="2000" spc="-1" strike="noStrike">
                <a:solidFill>
                  <a:srgbClr val="404040"/>
                </a:solidFill>
                <a:latin typeface="Franklin Gothic Medium"/>
              </a:rPr>
              <a:t>, M</a:t>
            </a:r>
            <a:r>
              <a:rPr b="0" lang="cs-CZ" sz="2000" spc="-1" strike="noStrike" baseline="-25000">
                <a:solidFill>
                  <a:srgbClr val="404040"/>
                </a:solidFill>
                <a:latin typeface="Franklin Gothic Medium"/>
              </a:rPr>
              <a:t>13</a:t>
            </a:r>
            <a:r>
              <a:rPr b="0" lang="cs-CZ" sz="2000" spc="-1" strike="noStrike">
                <a:solidFill>
                  <a:srgbClr val="404040"/>
                </a:solidFill>
                <a:latin typeface="Franklin Gothic Medium"/>
              </a:rPr>
              <a:t> a</a:t>
            </a:r>
            <a:r>
              <a:rPr b="0" lang="en-US" sz="2000" spc="-1" strike="noStrike">
                <a:solidFill>
                  <a:srgbClr val="404040"/>
                </a:solidFill>
                <a:latin typeface="Franklin Gothic Medium"/>
              </a:rPr>
              <a:t>nd</a:t>
            </a:r>
            <a:r>
              <a:rPr b="0" lang="cs-CZ" sz="2000" spc="-1" strike="noStrike">
                <a:solidFill>
                  <a:srgbClr val="404040"/>
                </a:solidFill>
                <a:latin typeface="Franklin Gothic Medium"/>
              </a:rPr>
              <a:t> M</a:t>
            </a:r>
            <a:r>
              <a:rPr b="0" lang="cs-CZ" sz="2000" spc="-1" strike="noStrike" baseline="-25000">
                <a:solidFill>
                  <a:srgbClr val="404040"/>
                </a:solidFill>
                <a:latin typeface="Franklin Gothic Medium"/>
              </a:rPr>
              <a:t>23</a:t>
            </a:r>
            <a:endParaRPr b="0" lang="en-US" sz="2000" spc="-1" strike="noStrike">
              <a:solidFill>
                <a:srgbClr val="404040"/>
              </a:solidFill>
              <a:latin typeface="Franklin Gothic Medium"/>
            </a:endParaRPr>
          </a:p>
          <a:p>
            <a:pPr marL="90360" indent="-182160">
              <a:lnSpc>
                <a:spcPct val="100000"/>
              </a:lnSpc>
              <a:spcBef>
                <a:spcPts val="601"/>
              </a:spcBef>
              <a:buClr>
                <a:srgbClr val="d8460e"/>
              </a:buClr>
              <a:buFont typeface="Franklin Gothic Medium"/>
              <a:buChar char="●"/>
              <a:tabLst>
                <a:tab algn="l" pos="0"/>
              </a:tabLst>
            </a:pPr>
            <a:r>
              <a:rPr b="0" lang="cs-CZ" sz="2200" spc="-1" strike="noStrike">
                <a:solidFill>
                  <a:srgbClr val="d8460e"/>
                </a:solidFill>
                <a:latin typeface="Franklin Gothic Medium"/>
              </a:rPr>
              <a:t> </a:t>
            </a:r>
            <a:r>
              <a:rPr b="0" lang="cs-CZ" sz="2200" spc="-1" strike="noStrike">
                <a:solidFill>
                  <a:srgbClr val="d8460e"/>
                </a:solidFill>
                <a:latin typeface="Franklin Gothic Medium"/>
              </a:rPr>
              <a:t>advantage :</a:t>
            </a:r>
            <a:endParaRPr b="0" lang="en-US" sz="2200" spc="-1" strike="noStrike">
              <a:solidFill>
                <a:srgbClr val="d8460e"/>
              </a:solidFill>
              <a:latin typeface="Franklin Gothic Medium"/>
            </a:endParaRPr>
          </a:p>
          <a:p>
            <a:pPr lvl="1" marL="622440" indent="-342720">
              <a:lnSpc>
                <a:spcPct val="100000"/>
              </a:lnSpc>
              <a:buClr>
                <a:srgbClr val="f15c22"/>
              </a:buClr>
              <a:buSzPct val="80000"/>
              <a:buFont typeface="Franklin Gothic Medium"/>
              <a:buChar char="►"/>
              <a:tabLst>
                <a:tab algn="l" pos="0"/>
              </a:tabLst>
            </a:pPr>
            <a:r>
              <a:rPr b="0" lang="cs-CZ" sz="2000" spc="-1" strike="noStrike">
                <a:solidFill>
                  <a:srgbClr val="404040"/>
                </a:solidFill>
                <a:latin typeface="Franklin Gothic Medium"/>
              </a:rPr>
              <a:t>linear inverse problem</a:t>
            </a:r>
            <a:endParaRPr b="0" lang="en-US" sz="2000" spc="-1" strike="noStrike">
              <a:solidFill>
                <a:srgbClr val="404040"/>
              </a:solidFill>
              <a:latin typeface="Franklin Gothic Medium"/>
            </a:endParaRPr>
          </a:p>
          <a:p>
            <a:pPr marL="90360" indent="-182160">
              <a:lnSpc>
                <a:spcPct val="100000"/>
              </a:lnSpc>
              <a:spcBef>
                <a:spcPts val="601"/>
              </a:spcBef>
              <a:buClr>
                <a:srgbClr val="d8460e"/>
              </a:buClr>
              <a:buFont typeface="Franklin Gothic Medium"/>
              <a:buChar char="●"/>
              <a:tabLst>
                <a:tab algn="l" pos="0"/>
              </a:tabLst>
            </a:pPr>
            <a:r>
              <a:rPr b="0" lang="cs-CZ" sz="2200" spc="-1" strike="noStrike">
                <a:solidFill>
                  <a:srgbClr val="d8460e"/>
                </a:solidFill>
                <a:latin typeface="Franklin Gothic Medium"/>
              </a:rPr>
              <a:t> </a:t>
            </a:r>
            <a:r>
              <a:rPr b="0" lang="cs-CZ" sz="2200" spc="-1" strike="noStrike">
                <a:solidFill>
                  <a:srgbClr val="d8460e"/>
                </a:solidFill>
                <a:latin typeface="Franklin Gothic Medium"/>
              </a:rPr>
              <a:t>disadvantage :</a:t>
            </a:r>
            <a:endParaRPr b="0" lang="en-US" sz="2200" spc="-1" strike="noStrike">
              <a:solidFill>
                <a:srgbClr val="d8460e"/>
              </a:solidFill>
              <a:latin typeface="Franklin Gothic Medium"/>
            </a:endParaRPr>
          </a:p>
          <a:p>
            <a:pPr lvl="1" marL="622440" indent="-342720">
              <a:lnSpc>
                <a:spcPct val="100000"/>
              </a:lnSpc>
              <a:buClr>
                <a:srgbClr val="f15c22"/>
              </a:buClr>
              <a:buSzPct val="80000"/>
              <a:buFont typeface="Franklin Gothic Medium"/>
              <a:buChar char="►"/>
              <a:tabLst>
                <a:tab algn="l" pos="0"/>
              </a:tabLst>
            </a:pPr>
            <a:r>
              <a:rPr b="0" lang="cs-CZ" sz="2000" spc="-1" strike="noStrike">
                <a:solidFill>
                  <a:srgbClr val="404040"/>
                </a:solidFill>
                <a:latin typeface="Franklin Gothic Medium"/>
              </a:rPr>
              <a:t>spurious non-DC components</a:t>
            </a:r>
            <a:endParaRPr b="0" lang="en-US" sz="2000" spc="-1" strike="noStrike">
              <a:solidFill>
                <a:srgbClr val="404040"/>
              </a:solidFill>
              <a:latin typeface="Franklin Gothic Medium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endParaRPr b="0" lang="en-US" sz="2000" spc="-1" strike="noStrike">
              <a:solidFill>
                <a:srgbClr val="d8460e"/>
              </a:solidFill>
              <a:latin typeface="Franklin Gothic Medium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endParaRPr b="0" lang="en-US" sz="20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102" name="TextShape 4"/>
          <p:cNvSpPr txBox="1"/>
          <p:nvPr/>
        </p:nvSpPr>
        <p:spPr>
          <a:xfrm>
            <a:off x="4516560" y="1066680"/>
            <a:ext cx="4498560" cy="53316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d8460e"/>
                </a:solidFill>
                <a:latin typeface="Franklin Gothic Medium"/>
              </a:rPr>
              <a:t>Shear-tensile </a:t>
            </a:r>
            <a:r>
              <a:rPr b="1" lang="cs-CZ" sz="2400" spc="-1" strike="noStrike">
                <a:solidFill>
                  <a:srgbClr val="d8460e"/>
                </a:solidFill>
                <a:latin typeface="Franklin Gothic Medium"/>
              </a:rPr>
              <a:t>crack </a:t>
            </a:r>
            <a:r>
              <a:rPr b="1" lang="en-US" sz="2400" spc="-1" strike="noStrike">
                <a:solidFill>
                  <a:srgbClr val="d8460e"/>
                </a:solidFill>
                <a:latin typeface="Franklin Gothic Medium"/>
              </a:rPr>
              <a:t>(ST</a:t>
            </a:r>
            <a:r>
              <a:rPr b="1" lang="cs-CZ" sz="2400" spc="-1" strike="noStrike">
                <a:solidFill>
                  <a:srgbClr val="d8460e"/>
                </a:solidFill>
                <a:latin typeface="Franklin Gothic Medium"/>
              </a:rPr>
              <a:t>C</a:t>
            </a:r>
            <a:r>
              <a:rPr b="1" lang="en-US" sz="2400" spc="-1" strike="noStrike">
                <a:solidFill>
                  <a:srgbClr val="d8460e"/>
                </a:solidFill>
                <a:latin typeface="Franklin Gothic Medium"/>
              </a:rPr>
              <a:t>)</a:t>
            </a:r>
            <a:endParaRPr b="0" lang="en-US" sz="2400" spc="-1" strike="noStrike">
              <a:solidFill>
                <a:srgbClr val="d8460e"/>
              </a:solidFill>
              <a:latin typeface="Franklin Gothic Medium"/>
            </a:endParaRPr>
          </a:p>
        </p:txBody>
      </p:sp>
      <p:sp>
        <p:nvSpPr>
          <p:cNvPr id="103" name="TextShape 5"/>
          <p:cNvSpPr txBox="1"/>
          <p:nvPr/>
        </p:nvSpPr>
        <p:spPr>
          <a:xfrm>
            <a:off x="4495680" y="1633680"/>
            <a:ext cx="4723920" cy="480024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90360" indent="-182160">
              <a:lnSpc>
                <a:spcPct val="100000"/>
              </a:lnSpc>
              <a:spcBef>
                <a:spcPts val="601"/>
              </a:spcBef>
              <a:buClr>
                <a:srgbClr val="d8460e"/>
              </a:buClr>
              <a:buFont typeface="Franklin Gothic Medium"/>
              <a:buChar char="●"/>
            </a:pPr>
            <a:r>
              <a:rPr b="0" lang="cs-CZ" sz="2400" spc="-1" strike="noStrike">
                <a:solidFill>
                  <a:srgbClr val="d8460e"/>
                </a:solidFill>
                <a:latin typeface="Franklin Gothic Medium"/>
              </a:rPr>
              <a:t> </a:t>
            </a:r>
            <a:r>
              <a:rPr b="0" lang="cs-CZ" sz="2200" spc="-1" strike="noStrike">
                <a:solidFill>
                  <a:srgbClr val="d8460e"/>
                </a:solidFill>
                <a:latin typeface="Franklin Gothic Medium"/>
              </a:rPr>
              <a:t>physical source</a:t>
            </a:r>
            <a:endParaRPr b="0" lang="en-US" sz="2200" spc="-1" strike="noStrike">
              <a:solidFill>
                <a:srgbClr val="d8460e"/>
              </a:solidFill>
              <a:latin typeface="Franklin Gothic Medium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200" spc="-1" strike="noStrike">
              <a:solidFill>
                <a:srgbClr val="d8460e"/>
              </a:solidFill>
              <a:latin typeface="Franklin Gothic Medium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200" spc="-1" strike="noStrike">
              <a:solidFill>
                <a:srgbClr val="d8460e"/>
              </a:solidFill>
              <a:latin typeface="Franklin Gothic Medium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200" spc="-1" strike="noStrike">
              <a:solidFill>
                <a:srgbClr val="d8460e"/>
              </a:solidFill>
              <a:latin typeface="Franklin Gothic Medium"/>
            </a:endParaRPr>
          </a:p>
          <a:p>
            <a:pPr marL="90360" indent="-182160">
              <a:lnSpc>
                <a:spcPct val="100000"/>
              </a:lnSpc>
              <a:tabLst>
                <a:tab algn="l" pos="0"/>
              </a:tabLst>
            </a:pPr>
            <a:r>
              <a:rPr b="0" lang="en-US" sz="1400" spc="-1" strike="noStrike">
                <a:solidFill>
                  <a:srgbClr val="292934"/>
                </a:solidFill>
                <a:latin typeface="Arial"/>
              </a:rPr>
              <a:t>  </a:t>
            </a:r>
            <a:r>
              <a:rPr b="0" lang="en-US" sz="1200" spc="-1" strike="noStrike">
                <a:solidFill>
                  <a:srgbClr val="292934"/>
                </a:solidFill>
                <a:latin typeface="Arial"/>
              </a:rPr>
              <a:t>shear slip  + tensile crack / cavity closure</a:t>
            </a:r>
            <a:endParaRPr b="0" lang="en-US" sz="1200" spc="-1" strike="noStrike">
              <a:solidFill>
                <a:srgbClr val="d8460e"/>
              </a:solidFill>
              <a:latin typeface="Franklin Gothic Medium"/>
            </a:endParaRPr>
          </a:p>
          <a:p>
            <a:pPr marL="90360" indent="-182160">
              <a:lnSpc>
                <a:spcPct val="100000"/>
              </a:lnSpc>
              <a:tabLst>
                <a:tab algn="l" pos="0"/>
              </a:tabLst>
            </a:pPr>
            <a:endParaRPr b="0" lang="en-US" sz="1200" spc="-1" strike="noStrike">
              <a:solidFill>
                <a:srgbClr val="d8460e"/>
              </a:solidFill>
              <a:latin typeface="Franklin Gothic Medium"/>
            </a:endParaRPr>
          </a:p>
          <a:p>
            <a:pPr marL="90360" indent="-182160">
              <a:lnSpc>
                <a:spcPct val="100000"/>
              </a:lnSpc>
              <a:tabLst>
                <a:tab algn="l" pos="0"/>
              </a:tabLst>
            </a:pPr>
            <a:r>
              <a:rPr b="0" lang="en-US" sz="1600" spc="-1" strike="noStrike">
                <a:solidFill>
                  <a:srgbClr val="292934"/>
                </a:solidFill>
                <a:latin typeface="Arial"/>
              </a:rPr>
              <a:t>                   </a:t>
            </a:r>
            <a:r>
              <a:rPr b="0" lang="en-US" sz="1600" spc="-1" strike="noStrike">
                <a:solidFill>
                  <a:srgbClr val="292934"/>
                </a:solidFill>
                <a:latin typeface="Arial"/>
              </a:rPr>
              <a:t>Dufumier &amp; Rivera 1997,</a:t>
            </a:r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  <a:p>
            <a:pPr marL="90360" indent="-182160">
              <a:lnSpc>
                <a:spcPct val="100000"/>
              </a:lnSpc>
              <a:tabLst>
                <a:tab algn="l" pos="0"/>
              </a:tabLst>
            </a:pPr>
            <a:r>
              <a:rPr b="0" lang="en-US" sz="1600" spc="-1" strike="noStrike">
                <a:solidFill>
                  <a:srgbClr val="292934"/>
                </a:solidFill>
                <a:latin typeface="Arial"/>
              </a:rPr>
              <a:t>                   </a:t>
            </a:r>
            <a:r>
              <a:rPr b="0" lang="en-US" sz="1600" spc="-1" strike="noStrike">
                <a:solidFill>
                  <a:srgbClr val="292934"/>
                </a:solidFill>
                <a:latin typeface="Arial"/>
              </a:rPr>
              <a:t>Vavry</a:t>
            </a:r>
            <a:r>
              <a:rPr b="0" lang="cs-CZ" sz="1600" spc="-1" strike="noStrike">
                <a:solidFill>
                  <a:srgbClr val="292934"/>
                </a:solidFill>
                <a:latin typeface="Arial"/>
              </a:rPr>
              <a:t>čuk 2001</a:t>
            </a:r>
            <a:r>
              <a:rPr b="0" lang="en-US" sz="1600" spc="-1" strike="noStrike">
                <a:solidFill>
                  <a:srgbClr val="292934"/>
                </a:solidFill>
                <a:latin typeface="Arial"/>
              </a:rPr>
              <a:t>, 2011</a:t>
            </a:r>
            <a:r>
              <a:rPr b="0" lang="cs-CZ" sz="1600" spc="-1" strike="noStrike">
                <a:solidFill>
                  <a:srgbClr val="292934"/>
                </a:solidFill>
                <a:latin typeface="Arial"/>
              </a:rPr>
              <a:t> </a:t>
            </a:r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  <a:p>
            <a:pPr marL="90360" indent="-182160">
              <a:lnSpc>
                <a:spcPct val="100000"/>
              </a:lnSpc>
              <a:tabLst>
                <a:tab algn="l" pos="0"/>
              </a:tabLst>
            </a:pPr>
            <a:endParaRPr b="0" lang="en-US" sz="1600" spc="-1" strike="noStrike">
              <a:solidFill>
                <a:srgbClr val="d8460e"/>
              </a:solidFill>
              <a:latin typeface="Franklin Gothic Medium"/>
            </a:endParaRPr>
          </a:p>
          <a:p>
            <a:pPr marL="90360" indent="-182160">
              <a:lnSpc>
                <a:spcPct val="100000"/>
              </a:lnSpc>
              <a:spcBef>
                <a:spcPts val="601"/>
              </a:spcBef>
              <a:buClr>
                <a:srgbClr val="d8460e"/>
              </a:buClr>
              <a:buFont typeface="Franklin Gothic Medium"/>
              <a:buChar char="●"/>
              <a:tabLst>
                <a:tab algn="l" pos="0"/>
              </a:tabLst>
            </a:pPr>
            <a:r>
              <a:rPr b="0" lang="en-US" sz="2200" spc="-1" strike="noStrike">
                <a:solidFill>
                  <a:srgbClr val="d8460e"/>
                </a:solidFill>
                <a:latin typeface="Franklin Gothic Medium"/>
              </a:rPr>
              <a:t> </a:t>
            </a:r>
            <a:r>
              <a:rPr b="0" lang="en-US" sz="2200" spc="-1" strike="noStrike">
                <a:solidFill>
                  <a:srgbClr val="d8460e"/>
                </a:solidFill>
                <a:latin typeface="Franklin Gothic Medium"/>
              </a:rPr>
              <a:t>5 inversion parameters :</a:t>
            </a:r>
            <a:endParaRPr b="0" lang="en-US" sz="2200" spc="-1" strike="noStrike">
              <a:solidFill>
                <a:srgbClr val="d8460e"/>
              </a:solidFill>
              <a:latin typeface="Franklin Gothic Medium"/>
            </a:endParaRPr>
          </a:p>
          <a:p>
            <a:pPr lvl="1" marL="446040" indent="-182160">
              <a:lnSpc>
                <a:spcPct val="100000"/>
              </a:lnSpc>
              <a:buClr>
                <a:srgbClr val="f15c22"/>
              </a:buClr>
              <a:buSzPct val="80000"/>
              <a:buFont typeface="Franklin Gothic Medium"/>
              <a:buChar char="►"/>
              <a:tabLst>
                <a:tab algn="l" pos="0"/>
              </a:tabLst>
            </a:pPr>
            <a:r>
              <a:rPr b="0" lang="en-US" sz="1800" spc="-1" strike="noStrike">
                <a:solidFill>
                  <a:srgbClr val="404040"/>
                </a:solidFill>
                <a:latin typeface="Franklin Gothic Medium"/>
              </a:rPr>
              <a:t> </a:t>
            </a:r>
            <a:r>
              <a:rPr b="0" lang="en-US" sz="2000" spc="-1" strike="noStrike">
                <a:solidFill>
                  <a:srgbClr val="404040"/>
                </a:solidFill>
                <a:latin typeface="Franklin Gothic Medium"/>
              </a:rPr>
              <a:t>4 angles (</a:t>
            </a:r>
            <a:r>
              <a:rPr b="0" lang="en-US" sz="2000" spc="-1" strike="noStrike">
                <a:solidFill>
                  <a:srgbClr val="404040"/>
                </a:solidFill>
                <a:latin typeface="Symbol"/>
              </a:rPr>
              <a:t>f</a:t>
            </a:r>
            <a:r>
              <a:rPr b="0" lang="en-US" sz="2000" spc="-1" strike="noStrike">
                <a:solidFill>
                  <a:srgbClr val="404040"/>
                </a:solidFill>
                <a:latin typeface="Franklin Gothic Medium"/>
              </a:rPr>
              <a:t>, </a:t>
            </a:r>
            <a:r>
              <a:rPr b="0" lang="en-US" sz="2000" spc="-1" strike="noStrike">
                <a:solidFill>
                  <a:srgbClr val="404040"/>
                </a:solidFill>
                <a:latin typeface="Symbol"/>
              </a:rPr>
              <a:t></a:t>
            </a:r>
            <a:r>
              <a:rPr b="0" lang="en-US" sz="2000" spc="-1" strike="noStrike">
                <a:solidFill>
                  <a:srgbClr val="404040"/>
                </a:solidFill>
                <a:latin typeface="Franklin Gothic Medium"/>
              </a:rPr>
              <a:t>, </a:t>
            </a:r>
            <a:r>
              <a:rPr b="0" lang="en-US" sz="2000" spc="-1" strike="noStrike">
                <a:solidFill>
                  <a:srgbClr val="404040"/>
                </a:solidFill>
                <a:latin typeface="Symbol"/>
              </a:rPr>
              <a:t></a:t>
            </a:r>
            <a:r>
              <a:rPr b="0" lang="en-US" sz="2000" spc="-1" strike="noStrike">
                <a:solidFill>
                  <a:srgbClr val="404040"/>
                </a:solidFill>
                <a:latin typeface="Franklin Gothic Medium"/>
              </a:rPr>
              <a:t>, </a:t>
            </a:r>
            <a:r>
              <a:rPr b="0" lang="en-US" sz="2000" spc="-1" strike="noStrike">
                <a:solidFill>
                  <a:srgbClr val="404040"/>
                </a:solidFill>
                <a:latin typeface="Symbol"/>
              </a:rPr>
              <a:t>a</a:t>
            </a:r>
            <a:r>
              <a:rPr b="0" lang="en-US" sz="2000" spc="-1" strike="noStrike">
                <a:solidFill>
                  <a:srgbClr val="404040"/>
                </a:solidFill>
                <a:latin typeface="Franklin Gothic Medium"/>
              </a:rPr>
              <a:t>), magnitude</a:t>
            </a:r>
            <a:endParaRPr b="0" lang="en-US" sz="2000" spc="-1" strike="noStrike">
              <a:solidFill>
                <a:srgbClr val="404040"/>
              </a:solidFill>
              <a:latin typeface="Franklin Gothic Medium"/>
            </a:endParaRPr>
          </a:p>
          <a:p>
            <a:pPr marL="90360" indent="-182160">
              <a:lnSpc>
                <a:spcPct val="100000"/>
              </a:lnSpc>
              <a:spcBef>
                <a:spcPts val="601"/>
              </a:spcBef>
              <a:buClr>
                <a:srgbClr val="d8460e"/>
              </a:buClr>
              <a:buFont typeface="Franklin Gothic Medium"/>
              <a:buChar char="●"/>
              <a:tabLst>
                <a:tab algn="l" pos="0"/>
              </a:tabLst>
            </a:pPr>
            <a:r>
              <a:rPr b="0" lang="en-US" sz="2200" spc="-1" strike="noStrike">
                <a:solidFill>
                  <a:srgbClr val="d8460e"/>
                </a:solidFill>
                <a:latin typeface="Franklin Gothic Medium"/>
              </a:rPr>
              <a:t> </a:t>
            </a:r>
            <a:r>
              <a:rPr b="0" lang="en-US" sz="2200" spc="-1" strike="noStrike">
                <a:solidFill>
                  <a:srgbClr val="d8460e"/>
                </a:solidFill>
                <a:latin typeface="Franklin Gothic Medium"/>
              </a:rPr>
              <a:t>advantage :</a:t>
            </a:r>
            <a:endParaRPr b="0" lang="en-US" sz="2200" spc="-1" strike="noStrike">
              <a:solidFill>
                <a:srgbClr val="d8460e"/>
              </a:solidFill>
              <a:latin typeface="Franklin Gothic Medium"/>
            </a:endParaRPr>
          </a:p>
          <a:p>
            <a:pPr lvl="1" marL="446040" indent="-182160">
              <a:lnSpc>
                <a:spcPct val="100000"/>
              </a:lnSpc>
              <a:buClr>
                <a:srgbClr val="f15c22"/>
              </a:buClr>
              <a:buSzPct val="80000"/>
              <a:buFont typeface="Franklin Gothic Medium"/>
              <a:buChar char="►"/>
              <a:tabLst>
                <a:tab algn="l" pos="0"/>
              </a:tabLst>
            </a:pPr>
            <a:r>
              <a:rPr b="0" lang="en-US" sz="1800" spc="-1" strike="noStrike">
                <a:solidFill>
                  <a:srgbClr val="404040"/>
                </a:solidFill>
                <a:latin typeface="Franklin Gothic Medium"/>
              </a:rPr>
              <a:t> </a:t>
            </a:r>
            <a:r>
              <a:rPr b="0" lang="en-US" sz="2000" spc="-1" strike="noStrike">
                <a:solidFill>
                  <a:srgbClr val="404040"/>
                </a:solidFill>
                <a:latin typeface="Franklin Gothic Medium"/>
              </a:rPr>
              <a:t>pure physical source</a:t>
            </a:r>
            <a:endParaRPr b="0" lang="en-US" sz="2000" spc="-1" strike="noStrike">
              <a:solidFill>
                <a:srgbClr val="404040"/>
              </a:solidFill>
              <a:latin typeface="Franklin Gothic Medium"/>
            </a:endParaRPr>
          </a:p>
          <a:p>
            <a:pPr lvl="1" marL="446040" indent="-182160">
              <a:lnSpc>
                <a:spcPct val="100000"/>
              </a:lnSpc>
              <a:buClr>
                <a:srgbClr val="f15c22"/>
              </a:buClr>
              <a:buSzPct val="80000"/>
              <a:buFont typeface="Franklin Gothic Medium"/>
              <a:buChar char="►"/>
              <a:tabLst>
                <a:tab algn="l" pos="0"/>
              </a:tabLst>
            </a:pPr>
            <a:r>
              <a:rPr b="0" lang="en-US" sz="1800" spc="-1" strike="noStrike">
                <a:solidFill>
                  <a:srgbClr val="404040"/>
                </a:solidFill>
                <a:latin typeface="Franklin Gothic Medium"/>
              </a:rPr>
              <a:t> </a:t>
            </a:r>
            <a:r>
              <a:rPr b="0" lang="en-US" sz="1800" spc="-1" strike="noStrike">
                <a:solidFill>
                  <a:srgbClr val="404040"/>
                </a:solidFill>
                <a:latin typeface="Franklin Gothic Medium"/>
              </a:rPr>
              <a:t>less parameters, i.e. more robust</a:t>
            </a:r>
            <a:endParaRPr b="0" lang="en-US" sz="1800" spc="-1" strike="noStrike">
              <a:solidFill>
                <a:srgbClr val="404040"/>
              </a:solidFill>
              <a:latin typeface="Franklin Gothic Medium"/>
            </a:endParaRPr>
          </a:p>
          <a:p>
            <a:pPr marL="90360" indent="-182160">
              <a:lnSpc>
                <a:spcPct val="100000"/>
              </a:lnSpc>
              <a:spcBef>
                <a:spcPts val="601"/>
              </a:spcBef>
              <a:buClr>
                <a:srgbClr val="d8460e"/>
              </a:buClr>
              <a:buFont typeface="Franklin Gothic Medium"/>
              <a:buChar char="●"/>
              <a:tabLst>
                <a:tab algn="l" pos="0"/>
              </a:tabLst>
            </a:pPr>
            <a:r>
              <a:rPr b="0" lang="en-US" sz="2200" spc="-1" strike="noStrike">
                <a:solidFill>
                  <a:srgbClr val="d8460e"/>
                </a:solidFill>
                <a:latin typeface="Franklin Gothic Medium"/>
              </a:rPr>
              <a:t> </a:t>
            </a:r>
            <a:r>
              <a:rPr b="0" lang="en-US" sz="2200" spc="-1" strike="noStrike">
                <a:solidFill>
                  <a:srgbClr val="d8460e"/>
                </a:solidFill>
                <a:latin typeface="Franklin Gothic Medium"/>
              </a:rPr>
              <a:t>disadvantage :</a:t>
            </a:r>
            <a:endParaRPr b="0" lang="en-US" sz="2200" spc="-1" strike="noStrike">
              <a:solidFill>
                <a:srgbClr val="d8460e"/>
              </a:solidFill>
              <a:latin typeface="Franklin Gothic Medium"/>
            </a:endParaRPr>
          </a:p>
          <a:p>
            <a:pPr lvl="1" marL="446040" indent="-182160">
              <a:lnSpc>
                <a:spcPct val="100000"/>
              </a:lnSpc>
              <a:buClr>
                <a:srgbClr val="f15c22"/>
              </a:buClr>
              <a:buSzPct val="80000"/>
              <a:buFont typeface="Franklin Gothic Medium"/>
              <a:buChar char="►"/>
              <a:tabLst>
                <a:tab algn="l" pos="0"/>
              </a:tabLst>
            </a:pPr>
            <a:r>
              <a:rPr b="0" lang="en-US" sz="1800" spc="-1" strike="noStrike">
                <a:solidFill>
                  <a:srgbClr val="404040"/>
                </a:solidFill>
                <a:latin typeface="Franklin Gothic Medium"/>
              </a:rPr>
              <a:t>non-linear inverse problem</a:t>
            </a:r>
            <a:endParaRPr b="0" lang="en-US" sz="1800" spc="-1" strike="noStrike">
              <a:solidFill>
                <a:srgbClr val="404040"/>
              </a:solidFill>
              <a:latin typeface="Franklin Gothic Medium"/>
            </a:endParaRPr>
          </a:p>
        </p:txBody>
      </p:sp>
      <p:grpSp>
        <p:nvGrpSpPr>
          <p:cNvPr id="104" name="Group 6"/>
          <p:cNvGrpSpPr/>
          <p:nvPr/>
        </p:nvGrpSpPr>
        <p:grpSpPr>
          <a:xfrm>
            <a:off x="2330280" y="2133360"/>
            <a:ext cx="1861200" cy="1981440"/>
            <a:chOff x="2330280" y="2133360"/>
            <a:chExt cx="1861200" cy="1981440"/>
          </a:xfrm>
        </p:grpSpPr>
        <p:grpSp>
          <p:nvGrpSpPr>
            <p:cNvPr id="105" name="Group 7"/>
            <p:cNvGrpSpPr/>
            <p:nvPr/>
          </p:nvGrpSpPr>
          <p:grpSpPr>
            <a:xfrm>
              <a:off x="2898000" y="2133360"/>
              <a:ext cx="631800" cy="540000"/>
              <a:chOff x="2898000" y="2133360"/>
              <a:chExt cx="631800" cy="540000"/>
            </a:xfrm>
          </p:grpSpPr>
          <p:grpSp>
            <p:nvGrpSpPr>
              <p:cNvPr id="106" name="Group 8"/>
              <p:cNvGrpSpPr/>
              <p:nvPr/>
            </p:nvGrpSpPr>
            <p:grpSpPr>
              <a:xfrm>
                <a:off x="3052800" y="2133360"/>
                <a:ext cx="477000" cy="540000"/>
                <a:chOff x="3052800" y="2133360"/>
                <a:chExt cx="477000" cy="540000"/>
              </a:xfrm>
            </p:grpSpPr>
            <p:sp>
              <p:nvSpPr>
                <p:cNvPr id="107" name="Line 9"/>
                <p:cNvSpPr/>
                <p:nvPr/>
              </p:nvSpPr>
              <p:spPr>
                <a:xfrm flipV="1">
                  <a:off x="3173040" y="2133360"/>
                  <a:ext cx="0" cy="360000"/>
                </a:xfrm>
                <a:prstGeom prst="line">
                  <a:avLst/>
                </a:prstGeom>
                <a:ln w="9360">
                  <a:solidFill>
                    <a:schemeClr val="accent5"/>
                  </a:solidFill>
                  <a:round/>
                  <a:tailEnd len="med" type="triangle" w="med"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08" name="Line 10"/>
                <p:cNvSpPr/>
                <p:nvPr/>
              </p:nvSpPr>
              <p:spPr>
                <a:xfrm flipH="1">
                  <a:off x="3052800" y="2493360"/>
                  <a:ext cx="120240" cy="180000"/>
                </a:xfrm>
                <a:prstGeom prst="line">
                  <a:avLst/>
                </a:prstGeom>
                <a:ln w="9360">
                  <a:solidFill>
                    <a:schemeClr val="accent5"/>
                  </a:solidFill>
                  <a:round/>
                  <a:tailEnd len="med" type="triangle" w="med"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09" name="Line 11"/>
                <p:cNvSpPr/>
                <p:nvPr/>
              </p:nvSpPr>
              <p:spPr>
                <a:xfrm>
                  <a:off x="3172680" y="2495520"/>
                  <a:ext cx="357120" cy="0"/>
                </a:xfrm>
                <a:prstGeom prst="line">
                  <a:avLst/>
                </a:prstGeom>
                <a:ln w="9360">
                  <a:solidFill>
                    <a:schemeClr val="accent5"/>
                  </a:solidFill>
                  <a:round/>
                  <a:tailEnd len="med" type="triangle" w="med"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</p:grpSp>
          <p:sp>
            <p:nvSpPr>
              <p:cNvPr id="110" name="Line 12"/>
              <p:cNvSpPr/>
              <p:nvPr/>
            </p:nvSpPr>
            <p:spPr>
              <a:xfrm>
                <a:off x="3034440" y="2444400"/>
                <a:ext cx="419400" cy="0"/>
              </a:xfrm>
              <a:prstGeom prst="line">
                <a:avLst/>
              </a:prstGeom>
              <a:ln w="28440">
                <a:solidFill>
                  <a:schemeClr val="accent1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11" name="Line 13"/>
              <p:cNvSpPr/>
              <p:nvPr/>
            </p:nvSpPr>
            <p:spPr>
              <a:xfrm flipH="1">
                <a:off x="2898000" y="2531880"/>
                <a:ext cx="419400" cy="0"/>
              </a:xfrm>
              <a:prstGeom prst="line">
                <a:avLst/>
              </a:prstGeom>
              <a:ln w="28440">
                <a:solidFill>
                  <a:schemeClr val="accent1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12" name="Line 14"/>
              <p:cNvSpPr/>
              <p:nvPr/>
            </p:nvSpPr>
            <p:spPr>
              <a:xfrm flipH="1">
                <a:off x="2990520" y="2373120"/>
                <a:ext cx="180000" cy="241920"/>
              </a:xfrm>
              <a:prstGeom prst="line">
                <a:avLst/>
              </a:prstGeom>
              <a:ln w="28440">
                <a:solidFill>
                  <a:schemeClr val="accent1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13" name="Line 15"/>
              <p:cNvSpPr/>
              <p:nvPr/>
            </p:nvSpPr>
            <p:spPr>
              <a:xfrm flipV="1">
                <a:off x="3202200" y="2340000"/>
                <a:ext cx="180000" cy="241920"/>
              </a:xfrm>
              <a:prstGeom prst="line">
                <a:avLst/>
              </a:prstGeom>
              <a:ln w="28440">
                <a:solidFill>
                  <a:schemeClr val="accent1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grpSp>
          <p:nvGrpSpPr>
            <p:cNvPr id="114" name="Group 16"/>
            <p:cNvGrpSpPr/>
            <p:nvPr/>
          </p:nvGrpSpPr>
          <p:grpSpPr>
            <a:xfrm>
              <a:off x="3710520" y="3394800"/>
              <a:ext cx="480960" cy="720000"/>
              <a:chOff x="3710520" y="3394800"/>
              <a:chExt cx="480960" cy="720000"/>
            </a:xfrm>
          </p:grpSpPr>
          <p:grpSp>
            <p:nvGrpSpPr>
              <p:cNvPr id="115" name="Group 17"/>
              <p:cNvGrpSpPr/>
              <p:nvPr/>
            </p:nvGrpSpPr>
            <p:grpSpPr>
              <a:xfrm>
                <a:off x="3710520" y="3394800"/>
                <a:ext cx="480960" cy="540000"/>
                <a:chOff x="3710520" y="3394800"/>
                <a:chExt cx="480960" cy="540000"/>
              </a:xfrm>
            </p:grpSpPr>
            <p:sp>
              <p:nvSpPr>
                <p:cNvPr id="116" name="Line 18"/>
                <p:cNvSpPr/>
                <p:nvPr/>
              </p:nvSpPr>
              <p:spPr>
                <a:xfrm flipV="1">
                  <a:off x="3830760" y="3394800"/>
                  <a:ext cx="0" cy="360000"/>
                </a:xfrm>
                <a:prstGeom prst="line">
                  <a:avLst/>
                </a:prstGeom>
                <a:ln w="9360">
                  <a:solidFill>
                    <a:srgbClr val="ccffcc"/>
                  </a:solidFill>
                  <a:round/>
                  <a:tailEnd len="med" type="triangle" w="med"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17" name="Line 19"/>
                <p:cNvSpPr/>
                <p:nvPr/>
              </p:nvSpPr>
              <p:spPr>
                <a:xfrm flipH="1">
                  <a:off x="3710520" y="3754800"/>
                  <a:ext cx="120240" cy="180000"/>
                </a:xfrm>
                <a:prstGeom prst="line">
                  <a:avLst/>
                </a:prstGeom>
                <a:ln w="9360">
                  <a:solidFill>
                    <a:schemeClr val="accent5"/>
                  </a:solidFill>
                  <a:round/>
                  <a:tailEnd len="med" type="triangle" w="med"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18" name="Line 20"/>
                <p:cNvSpPr/>
                <p:nvPr/>
              </p:nvSpPr>
              <p:spPr>
                <a:xfrm>
                  <a:off x="3831480" y="3754080"/>
                  <a:ext cx="360000" cy="0"/>
                </a:xfrm>
                <a:prstGeom prst="line">
                  <a:avLst/>
                </a:prstGeom>
                <a:ln w="9360">
                  <a:solidFill>
                    <a:schemeClr val="accent5"/>
                  </a:solidFill>
                  <a:round/>
                  <a:tailEnd len="med" type="triangle" w="med"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</p:grpSp>
          <p:sp>
            <p:nvSpPr>
              <p:cNvPr id="119" name="Line 21"/>
              <p:cNvSpPr/>
              <p:nvPr/>
            </p:nvSpPr>
            <p:spPr>
              <a:xfrm flipV="1">
                <a:off x="3830760" y="3394800"/>
                <a:ext cx="0" cy="360000"/>
              </a:xfrm>
              <a:prstGeom prst="line">
                <a:avLst/>
              </a:prstGeom>
              <a:ln w="28440">
                <a:solidFill>
                  <a:schemeClr val="accent1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20" name="Line 22"/>
              <p:cNvSpPr/>
              <p:nvPr/>
            </p:nvSpPr>
            <p:spPr>
              <a:xfrm>
                <a:off x="3830760" y="3754800"/>
                <a:ext cx="0" cy="360000"/>
              </a:xfrm>
              <a:prstGeom prst="line">
                <a:avLst/>
              </a:prstGeom>
              <a:ln w="28440">
                <a:solidFill>
                  <a:schemeClr val="accent1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grpSp>
          <p:nvGrpSpPr>
            <p:cNvPr id="121" name="Group 23"/>
            <p:cNvGrpSpPr/>
            <p:nvPr/>
          </p:nvGrpSpPr>
          <p:grpSpPr>
            <a:xfrm>
              <a:off x="2810520" y="2793960"/>
              <a:ext cx="720720" cy="540000"/>
              <a:chOff x="2810520" y="2793960"/>
              <a:chExt cx="720720" cy="540000"/>
            </a:xfrm>
          </p:grpSpPr>
          <p:grpSp>
            <p:nvGrpSpPr>
              <p:cNvPr id="122" name="Group 24"/>
              <p:cNvGrpSpPr/>
              <p:nvPr/>
            </p:nvGrpSpPr>
            <p:grpSpPr>
              <a:xfrm>
                <a:off x="3052800" y="2793960"/>
                <a:ext cx="478440" cy="540000"/>
                <a:chOff x="3052800" y="2793960"/>
                <a:chExt cx="478440" cy="540000"/>
              </a:xfrm>
            </p:grpSpPr>
            <p:sp>
              <p:nvSpPr>
                <p:cNvPr id="123" name="Line 25"/>
                <p:cNvSpPr/>
                <p:nvPr/>
              </p:nvSpPr>
              <p:spPr>
                <a:xfrm flipV="1">
                  <a:off x="3173040" y="2793960"/>
                  <a:ext cx="0" cy="360000"/>
                </a:xfrm>
                <a:prstGeom prst="line">
                  <a:avLst/>
                </a:prstGeom>
                <a:ln w="9360">
                  <a:solidFill>
                    <a:schemeClr val="accent5"/>
                  </a:solidFill>
                  <a:round/>
                  <a:tailEnd len="med" type="triangle" w="med"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24" name="Line 26"/>
                <p:cNvSpPr/>
                <p:nvPr/>
              </p:nvSpPr>
              <p:spPr>
                <a:xfrm flipH="1">
                  <a:off x="3052800" y="3153960"/>
                  <a:ext cx="120240" cy="180000"/>
                </a:xfrm>
                <a:prstGeom prst="line">
                  <a:avLst/>
                </a:prstGeom>
                <a:ln w="9360">
                  <a:solidFill>
                    <a:schemeClr val="accent5"/>
                  </a:solidFill>
                  <a:round/>
                  <a:tailEnd len="med" type="triangle" w="med"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25" name="Line 27"/>
                <p:cNvSpPr/>
                <p:nvPr/>
              </p:nvSpPr>
              <p:spPr>
                <a:xfrm>
                  <a:off x="3171240" y="3153240"/>
                  <a:ext cx="360000" cy="0"/>
                </a:xfrm>
                <a:prstGeom prst="line">
                  <a:avLst/>
                </a:prstGeom>
                <a:ln w="9360">
                  <a:solidFill>
                    <a:srgbClr val="ccffcc"/>
                  </a:solidFill>
                  <a:round/>
                  <a:tailEnd len="med" type="triangle" w="med"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</p:grpSp>
          <p:sp>
            <p:nvSpPr>
              <p:cNvPr id="126" name="Line 28"/>
              <p:cNvSpPr/>
              <p:nvPr/>
            </p:nvSpPr>
            <p:spPr>
              <a:xfrm>
                <a:off x="3170520" y="3153960"/>
                <a:ext cx="360000" cy="0"/>
              </a:xfrm>
              <a:prstGeom prst="line">
                <a:avLst/>
              </a:prstGeom>
              <a:ln w="28440">
                <a:solidFill>
                  <a:schemeClr val="accent1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27" name="Line 29"/>
              <p:cNvSpPr/>
              <p:nvPr/>
            </p:nvSpPr>
            <p:spPr>
              <a:xfrm flipH="1">
                <a:off x="2810520" y="3153960"/>
                <a:ext cx="360000" cy="0"/>
              </a:xfrm>
              <a:prstGeom prst="line">
                <a:avLst/>
              </a:prstGeom>
              <a:ln w="28440">
                <a:solidFill>
                  <a:schemeClr val="accent1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grpSp>
          <p:nvGrpSpPr>
            <p:cNvPr id="128" name="Group 30"/>
            <p:cNvGrpSpPr/>
            <p:nvPr/>
          </p:nvGrpSpPr>
          <p:grpSpPr>
            <a:xfrm>
              <a:off x="2330280" y="2133360"/>
              <a:ext cx="480960" cy="540000"/>
              <a:chOff x="2330280" y="2133360"/>
              <a:chExt cx="480960" cy="540000"/>
            </a:xfrm>
          </p:grpSpPr>
          <p:sp>
            <p:nvSpPr>
              <p:cNvPr id="129" name="Line 31"/>
              <p:cNvSpPr/>
              <p:nvPr/>
            </p:nvSpPr>
            <p:spPr>
              <a:xfrm flipV="1">
                <a:off x="2450880" y="2133360"/>
                <a:ext cx="0" cy="360360"/>
              </a:xfrm>
              <a:prstGeom prst="line">
                <a:avLst/>
              </a:prstGeom>
              <a:ln w="9360">
                <a:solidFill>
                  <a:schemeClr val="accent5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30" name="Line 32"/>
              <p:cNvSpPr/>
              <p:nvPr/>
            </p:nvSpPr>
            <p:spPr>
              <a:xfrm flipH="1">
                <a:off x="2330280" y="2493360"/>
                <a:ext cx="120240" cy="180000"/>
              </a:xfrm>
              <a:prstGeom prst="line">
                <a:avLst/>
              </a:prstGeom>
              <a:ln w="28440">
                <a:solidFill>
                  <a:schemeClr val="accent1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31" name="Line 33"/>
              <p:cNvSpPr/>
              <p:nvPr/>
            </p:nvSpPr>
            <p:spPr>
              <a:xfrm>
                <a:off x="2450880" y="2493720"/>
                <a:ext cx="360360" cy="0"/>
              </a:xfrm>
              <a:prstGeom prst="line">
                <a:avLst/>
              </a:prstGeom>
              <a:ln w="9360">
                <a:solidFill>
                  <a:schemeClr val="accent5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32" name="Line 34"/>
              <p:cNvSpPr/>
              <p:nvPr/>
            </p:nvSpPr>
            <p:spPr>
              <a:xfrm flipV="1">
                <a:off x="2450520" y="2313360"/>
                <a:ext cx="120600" cy="180000"/>
              </a:xfrm>
              <a:prstGeom prst="line">
                <a:avLst/>
              </a:prstGeom>
              <a:ln w="28440">
                <a:solidFill>
                  <a:schemeClr val="accent1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grpSp>
          <p:nvGrpSpPr>
            <p:cNvPr id="133" name="Group 35"/>
            <p:cNvGrpSpPr/>
            <p:nvPr/>
          </p:nvGrpSpPr>
          <p:grpSpPr>
            <a:xfrm>
              <a:off x="3650760" y="2133360"/>
              <a:ext cx="478440" cy="605520"/>
              <a:chOff x="3650760" y="2133360"/>
              <a:chExt cx="478440" cy="605520"/>
            </a:xfrm>
          </p:grpSpPr>
          <p:grpSp>
            <p:nvGrpSpPr>
              <p:cNvPr id="134" name="Group 36"/>
              <p:cNvGrpSpPr/>
              <p:nvPr/>
            </p:nvGrpSpPr>
            <p:grpSpPr>
              <a:xfrm>
                <a:off x="3650760" y="2133360"/>
                <a:ext cx="478440" cy="540000"/>
                <a:chOff x="3650760" y="2133360"/>
                <a:chExt cx="478440" cy="540000"/>
              </a:xfrm>
            </p:grpSpPr>
            <p:sp>
              <p:nvSpPr>
                <p:cNvPr id="135" name="Line 37"/>
                <p:cNvSpPr/>
                <p:nvPr/>
              </p:nvSpPr>
              <p:spPr>
                <a:xfrm flipV="1">
                  <a:off x="3771360" y="2133360"/>
                  <a:ext cx="0" cy="360000"/>
                </a:xfrm>
                <a:prstGeom prst="line">
                  <a:avLst/>
                </a:prstGeom>
                <a:ln w="9360">
                  <a:solidFill>
                    <a:schemeClr val="accent5"/>
                  </a:solidFill>
                  <a:round/>
                  <a:tailEnd len="med" type="triangle" w="med"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36" name="Line 38"/>
                <p:cNvSpPr/>
                <p:nvPr/>
              </p:nvSpPr>
              <p:spPr>
                <a:xfrm flipH="1">
                  <a:off x="3650760" y="2493360"/>
                  <a:ext cx="120600" cy="180000"/>
                </a:xfrm>
                <a:prstGeom prst="line">
                  <a:avLst/>
                </a:prstGeom>
                <a:ln w="9360">
                  <a:solidFill>
                    <a:schemeClr val="accent5"/>
                  </a:solidFill>
                  <a:round/>
                  <a:tailEnd len="med" type="triangle" w="med"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37" name="Line 39"/>
                <p:cNvSpPr/>
                <p:nvPr/>
              </p:nvSpPr>
              <p:spPr>
                <a:xfrm>
                  <a:off x="3772080" y="2495520"/>
                  <a:ext cx="357120" cy="0"/>
                </a:xfrm>
                <a:prstGeom prst="line">
                  <a:avLst/>
                </a:prstGeom>
                <a:ln w="9360">
                  <a:solidFill>
                    <a:schemeClr val="accent5"/>
                  </a:solidFill>
                  <a:round/>
                  <a:tailEnd len="med" type="triangle" w="med"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</p:grpSp>
          <p:sp>
            <p:nvSpPr>
              <p:cNvPr id="138" name="Line 40"/>
              <p:cNvSpPr/>
              <p:nvPr/>
            </p:nvSpPr>
            <p:spPr>
              <a:xfrm>
                <a:off x="3738960" y="2319480"/>
                <a:ext cx="0" cy="419400"/>
              </a:xfrm>
              <a:prstGeom prst="line">
                <a:avLst/>
              </a:prstGeom>
              <a:ln w="28440">
                <a:solidFill>
                  <a:schemeClr val="accent1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39" name="Line 41"/>
              <p:cNvSpPr/>
              <p:nvPr/>
            </p:nvSpPr>
            <p:spPr>
              <a:xfrm flipV="1">
                <a:off x="3814200" y="2193480"/>
                <a:ext cx="0" cy="419760"/>
              </a:xfrm>
              <a:prstGeom prst="line">
                <a:avLst/>
              </a:prstGeom>
              <a:ln w="28440">
                <a:solidFill>
                  <a:schemeClr val="accent1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40" name="Line 42"/>
              <p:cNvSpPr/>
              <p:nvPr/>
            </p:nvSpPr>
            <p:spPr>
              <a:xfrm flipH="1">
                <a:off x="3661560" y="2477520"/>
                <a:ext cx="180000" cy="242280"/>
              </a:xfrm>
              <a:prstGeom prst="line">
                <a:avLst/>
              </a:prstGeom>
              <a:ln w="28440">
                <a:solidFill>
                  <a:schemeClr val="accent1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41" name="Line 43"/>
              <p:cNvSpPr/>
              <p:nvPr/>
            </p:nvSpPr>
            <p:spPr>
              <a:xfrm flipV="1">
                <a:off x="3694680" y="2313360"/>
                <a:ext cx="180000" cy="242280"/>
              </a:xfrm>
              <a:prstGeom prst="line">
                <a:avLst/>
              </a:prstGeom>
              <a:ln w="28440">
                <a:solidFill>
                  <a:schemeClr val="accent1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grpSp>
          <p:nvGrpSpPr>
            <p:cNvPr id="142" name="Group 44"/>
            <p:cNvGrpSpPr/>
            <p:nvPr/>
          </p:nvGrpSpPr>
          <p:grpSpPr>
            <a:xfrm>
              <a:off x="3591360" y="2793960"/>
              <a:ext cx="537840" cy="540000"/>
              <a:chOff x="3591360" y="2793960"/>
              <a:chExt cx="537840" cy="540000"/>
            </a:xfrm>
          </p:grpSpPr>
          <p:grpSp>
            <p:nvGrpSpPr>
              <p:cNvPr id="143" name="Group 45"/>
              <p:cNvGrpSpPr/>
              <p:nvPr/>
            </p:nvGrpSpPr>
            <p:grpSpPr>
              <a:xfrm>
                <a:off x="3648240" y="2793960"/>
                <a:ext cx="480960" cy="540000"/>
                <a:chOff x="3648240" y="2793960"/>
                <a:chExt cx="480960" cy="540000"/>
              </a:xfrm>
            </p:grpSpPr>
            <p:sp>
              <p:nvSpPr>
                <p:cNvPr id="144" name="Line 46"/>
                <p:cNvSpPr/>
                <p:nvPr/>
              </p:nvSpPr>
              <p:spPr>
                <a:xfrm flipV="1">
                  <a:off x="3768840" y="2793960"/>
                  <a:ext cx="0" cy="360000"/>
                </a:xfrm>
                <a:prstGeom prst="line">
                  <a:avLst/>
                </a:prstGeom>
                <a:ln w="9360">
                  <a:solidFill>
                    <a:schemeClr val="accent5"/>
                  </a:solidFill>
                  <a:round/>
                  <a:tailEnd len="med" type="triangle" w="med"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45" name="Line 47"/>
                <p:cNvSpPr/>
                <p:nvPr/>
              </p:nvSpPr>
              <p:spPr>
                <a:xfrm flipH="1">
                  <a:off x="3648240" y="3153960"/>
                  <a:ext cx="120600" cy="180000"/>
                </a:xfrm>
                <a:prstGeom prst="line">
                  <a:avLst/>
                </a:prstGeom>
                <a:ln w="9360">
                  <a:solidFill>
                    <a:schemeClr val="accent5"/>
                  </a:solidFill>
                  <a:round/>
                  <a:tailEnd len="med" type="triangle" w="med"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46" name="Line 48"/>
                <p:cNvSpPr/>
                <p:nvPr/>
              </p:nvSpPr>
              <p:spPr>
                <a:xfrm>
                  <a:off x="3769200" y="3153240"/>
                  <a:ext cx="360000" cy="0"/>
                </a:xfrm>
                <a:prstGeom prst="line">
                  <a:avLst/>
                </a:prstGeom>
                <a:ln w="9360">
                  <a:solidFill>
                    <a:schemeClr val="accent5"/>
                  </a:solidFill>
                  <a:round/>
                  <a:tailEnd len="med" type="triangle" w="med"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</p:grpSp>
          <p:sp>
            <p:nvSpPr>
              <p:cNvPr id="147" name="Line 49"/>
              <p:cNvSpPr/>
              <p:nvPr/>
            </p:nvSpPr>
            <p:spPr>
              <a:xfrm>
                <a:off x="3846600" y="2940840"/>
                <a:ext cx="0" cy="360000"/>
              </a:xfrm>
              <a:prstGeom prst="line">
                <a:avLst/>
              </a:prstGeom>
              <a:ln w="28440">
                <a:solidFill>
                  <a:schemeClr val="accent1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48" name="Line 50"/>
              <p:cNvSpPr/>
              <p:nvPr/>
            </p:nvSpPr>
            <p:spPr>
              <a:xfrm flipV="1">
                <a:off x="3710520" y="2914200"/>
                <a:ext cx="0" cy="360000"/>
              </a:xfrm>
              <a:prstGeom prst="line">
                <a:avLst/>
              </a:prstGeom>
              <a:ln w="28440">
                <a:solidFill>
                  <a:schemeClr val="accent1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49" name="Line 51"/>
              <p:cNvSpPr/>
              <p:nvPr/>
            </p:nvSpPr>
            <p:spPr>
              <a:xfrm flipH="1">
                <a:off x="3591360" y="3051720"/>
                <a:ext cx="360000" cy="0"/>
              </a:xfrm>
              <a:prstGeom prst="line">
                <a:avLst/>
              </a:prstGeom>
              <a:ln w="28440">
                <a:solidFill>
                  <a:schemeClr val="accent1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50" name="Line 52"/>
              <p:cNvSpPr/>
              <p:nvPr/>
            </p:nvSpPr>
            <p:spPr>
              <a:xfrm>
                <a:off x="3603240" y="3192120"/>
                <a:ext cx="360000" cy="0"/>
              </a:xfrm>
              <a:prstGeom prst="line">
                <a:avLst/>
              </a:prstGeom>
              <a:ln w="28440">
                <a:solidFill>
                  <a:schemeClr val="accent1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</p:grpSp>
      </p:grpSp>
      <p:grpSp>
        <p:nvGrpSpPr>
          <p:cNvPr id="151" name="Group 53"/>
          <p:cNvGrpSpPr/>
          <p:nvPr/>
        </p:nvGrpSpPr>
        <p:grpSpPr>
          <a:xfrm>
            <a:off x="4579920" y="1965960"/>
            <a:ext cx="4465080" cy="1201320"/>
            <a:chOff x="4579920" y="1965960"/>
            <a:chExt cx="4465080" cy="1201320"/>
          </a:xfrm>
        </p:grpSpPr>
        <p:grpSp>
          <p:nvGrpSpPr>
            <p:cNvPr id="152" name="Group 54"/>
            <p:cNvGrpSpPr/>
            <p:nvPr/>
          </p:nvGrpSpPr>
          <p:grpSpPr>
            <a:xfrm>
              <a:off x="4579920" y="2230560"/>
              <a:ext cx="837720" cy="617400"/>
              <a:chOff x="4579920" y="2230560"/>
              <a:chExt cx="837720" cy="617400"/>
            </a:xfrm>
          </p:grpSpPr>
          <p:sp>
            <p:nvSpPr>
              <p:cNvPr id="153" name="CustomShape 55"/>
              <p:cNvSpPr/>
              <p:nvPr/>
            </p:nvSpPr>
            <p:spPr>
              <a:xfrm>
                <a:off x="4643280" y="2330280"/>
                <a:ext cx="774360" cy="358560"/>
              </a:xfrm>
              <a:prstGeom prst="parallelogram">
                <a:avLst>
                  <a:gd name="adj" fmla="val 56096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54" name="CustomShape 56"/>
              <p:cNvSpPr/>
              <p:nvPr/>
            </p:nvSpPr>
            <p:spPr>
              <a:xfrm>
                <a:off x="4579920" y="2230560"/>
                <a:ext cx="774360" cy="359640"/>
              </a:xfrm>
              <a:prstGeom prst="parallelogram">
                <a:avLst>
                  <a:gd name="adj" fmla="val 56101"/>
                </a:avLst>
              </a:prstGeom>
              <a:solidFill>
                <a:schemeClr val="accent1"/>
              </a:solidFill>
              <a:ln w="936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55" name="CustomShape 57"/>
              <p:cNvSpPr/>
              <p:nvPr/>
            </p:nvSpPr>
            <p:spPr>
              <a:xfrm flipH="1">
                <a:off x="4806000" y="2747520"/>
                <a:ext cx="336960" cy="100440"/>
              </a:xfrm>
              <a:prstGeom prst="rightArrow">
                <a:avLst>
                  <a:gd name="adj1" fmla="val 50000"/>
                  <a:gd name="adj2" fmla="val 87081"/>
                </a:avLst>
              </a:prstGeom>
              <a:solidFill>
                <a:schemeClr val="tx1"/>
              </a:solidFill>
              <a:ln w="936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56" name="CustomShape 58"/>
              <p:cNvSpPr/>
              <p:nvPr/>
            </p:nvSpPr>
            <p:spPr>
              <a:xfrm>
                <a:off x="4806000" y="2359440"/>
                <a:ext cx="336960" cy="100440"/>
              </a:xfrm>
              <a:prstGeom prst="rightArrow">
                <a:avLst>
                  <a:gd name="adj1" fmla="val 50000"/>
                  <a:gd name="adj2" fmla="val 87081"/>
                </a:avLst>
              </a:prstGeom>
              <a:solidFill>
                <a:schemeClr val="tx1"/>
              </a:solidFill>
              <a:ln w="936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grpSp>
          <p:nvGrpSpPr>
            <p:cNvPr id="157" name="Group 59"/>
            <p:cNvGrpSpPr/>
            <p:nvPr/>
          </p:nvGrpSpPr>
          <p:grpSpPr>
            <a:xfrm>
              <a:off x="5539320" y="2085480"/>
              <a:ext cx="861120" cy="900720"/>
              <a:chOff x="5539320" y="2085480"/>
              <a:chExt cx="861120" cy="900720"/>
            </a:xfrm>
          </p:grpSpPr>
          <p:sp>
            <p:nvSpPr>
              <p:cNvPr id="158" name="CustomShape 60"/>
              <p:cNvSpPr/>
              <p:nvPr/>
            </p:nvSpPr>
            <p:spPr>
              <a:xfrm rot="5400000">
                <a:off x="5743800" y="2763360"/>
                <a:ext cx="350280" cy="95400"/>
              </a:xfrm>
              <a:prstGeom prst="rightArrow">
                <a:avLst>
                  <a:gd name="adj1" fmla="val 50000"/>
                  <a:gd name="adj2" fmla="val 88054"/>
                </a:avLst>
              </a:prstGeom>
              <a:solidFill>
                <a:schemeClr val="tx1"/>
              </a:solidFill>
              <a:ln w="936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59" name="CustomShape 61"/>
              <p:cNvSpPr/>
              <p:nvPr/>
            </p:nvSpPr>
            <p:spPr>
              <a:xfrm>
                <a:off x="5614920" y="2333520"/>
                <a:ext cx="785520" cy="360000"/>
              </a:xfrm>
              <a:prstGeom prst="parallelogram">
                <a:avLst>
                  <a:gd name="adj" fmla="val 56717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60" name="CustomShape 62"/>
              <p:cNvSpPr/>
              <p:nvPr/>
            </p:nvSpPr>
            <p:spPr>
              <a:xfrm>
                <a:off x="5539320" y="2234880"/>
                <a:ext cx="784800" cy="359640"/>
              </a:xfrm>
              <a:prstGeom prst="parallelogram">
                <a:avLst>
                  <a:gd name="adj" fmla="val 56714"/>
                </a:avLst>
              </a:prstGeom>
              <a:solidFill>
                <a:schemeClr val="accent1"/>
              </a:solidFill>
              <a:ln w="936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61" name="CustomShape 63"/>
              <p:cNvSpPr/>
              <p:nvPr/>
            </p:nvSpPr>
            <p:spPr>
              <a:xfrm flipH="1" rot="5400000">
                <a:off x="5742720" y="2212920"/>
                <a:ext cx="350280" cy="95400"/>
              </a:xfrm>
              <a:prstGeom prst="rightArrow">
                <a:avLst>
                  <a:gd name="adj1" fmla="val 50000"/>
                  <a:gd name="adj2" fmla="val 88054"/>
                </a:avLst>
              </a:prstGeom>
              <a:solidFill>
                <a:schemeClr val="tx1"/>
              </a:solidFill>
              <a:ln w="936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grpSp>
          <p:nvGrpSpPr>
            <p:cNvPr id="162" name="Group 64"/>
            <p:cNvGrpSpPr/>
            <p:nvPr/>
          </p:nvGrpSpPr>
          <p:grpSpPr>
            <a:xfrm>
              <a:off x="6481800" y="2085480"/>
              <a:ext cx="866520" cy="900720"/>
              <a:chOff x="6481800" y="2085480"/>
              <a:chExt cx="866520" cy="900720"/>
            </a:xfrm>
          </p:grpSpPr>
          <p:sp>
            <p:nvSpPr>
              <p:cNvPr id="163" name="CustomShape 65"/>
              <p:cNvSpPr/>
              <p:nvPr/>
            </p:nvSpPr>
            <p:spPr>
              <a:xfrm flipV="1" rot="16200000">
                <a:off x="6734880" y="2786040"/>
                <a:ext cx="314640" cy="85320"/>
              </a:xfrm>
              <a:prstGeom prst="rightArrow">
                <a:avLst>
                  <a:gd name="adj1" fmla="val 50000"/>
                  <a:gd name="adj2" fmla="val 88049"/>
                </a:avLst>
              </a:prstGeom>
              <a:solidFill>
                <a:schemeClr val="tx1"/>
              </a:solidFill>
              <a:ln w="936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64" name="CustomShape 66"/>
              <p:cNvSpPr/>
              <p:nvPr/>
            </p:nvSpPr>
            <p:spPr>
              <a:xfrm>
                <a:off x="6567480" y="2308320"/>
                <a:ext cx="780840" cy="358560"/>
              </a:xfrm>
              <a:prstGeom prst="parallelogram">
                <a:avLst>
                  <a:gd name="adj" fmla="val 56717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65" name="CustomShape 67"/>
              <p:cNvSpPr/>
              <p:nvPr/>
            </p:nvSpPr>
            <p:spPr>
              <a:xfrm>
                <a:off x="6481800" y="2219760"/>
                <a:ext cx="780480" cy="358560"/>
              </a:xfrm>
              <a:prstGeom prst="parallelogram">
                <a:avLst>
                  <a:gd name="adj" fmla="val 56718"/>
                </a:avLst>
              </a:prstGeom>
              <a:solidFill>
                <a:schemeClr val="accent1"/>
              </a:solidFill>
              <a:ln w="936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66" name="CustomShape 68"/>
              <p:cNvSpPr/>
              <p:nvPr/>
            </p:nvSpPr>
            <p:spPr>
              <a:xfrm flipH="1" flipV="1" rot="16200000">
                <a:off x="6733800" y="2199960"/>
                <a:ext cx="314640" cy="85320"/>
              </a:xfrm>
              <a:prstGeom prst="rightArrow">
                <a:avLst>
                  <a:gd name="adj1" fmla="val 50000"/>
                  <a:gd name="adj2" fmla="val 88049"/>
                </a:avLst>
              </a:prstGeom>
              <a:solidFill>
                <a:schemeClr val="tx1"/>
              </a:solidFill>
              <a:ln w="936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sp>
          <p:nvSpPr>
            <p:cNvPr id="167" name="CustomShape 69"/>
            <p:cNvSpPr/>
            <p:nvPr/>
          </p:nvSpPr>
          <p:spPr>
            <a:xfrm>
              <a:off x="5337000" y="2301840"/>
              <a:ext cx="299880" cy="3337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US" sz="1600" spc="-1" strike="noStrike">
                  <a:solidFill>
                    <a:srgbClr val="c23f0c"/>
                  </a:solidFill>
                  <a:latin typeface="Arial"/>
                </a:rPr>
                <a:t>+</a:t>
              </a:r>
              <a:endParaRPr b="0" lang="en-US" sz="1600" spc="-1" strike="noStrike">
                <a:latin typeface="Arial"/>
              </a:endParaRPr>
            </a:p>
          </p:txBody>
        </p:sp>
        <p:sp>
          <p:nvSpPr>
            <p:cNvPr id="168" name="CustomShape 70"/>
            <p:cNvSpPr/>
            <p:nvPr/>
          </p:nvSpPr>
          <p:spPr>
            <a:xfrm>
              <a:off x="6319800" y="2301840"/>
              <a:ext cx="237600" cy="3337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US" sz="1600" spc="-1" strike="noStrike">
                  <a:solidFill>
                    <a:srgbClr val="c23f0c"/>
                  </a:solidFill>
                  <a:latin typeface="Arial"/>
                </a:rPr>
                <a:t>/</a:t>
              </a:r>
              <a:endParaRPr b="0" lang="en-US" sz="1600" spc="-1" strike="noStrike">
                <a:latin typeface="Arial"/>
              </a:endParaRPr>
            </a:p>
          </p:txBody>
        </p:sp>
        <p:sp>
          <p:nvSpPr>
            <p:cNvPr id="169" name="CustomShape 71"/>
            <p:cNvSpPr/>
            <p:nvPr/>
          </p:nvSpPr>
          <p:spPr>
            <a:xfrm>
              <a:off x="7792920" y="2158920"/>
              <a:ext cx="1252080" cy="580680"/>
            </a:xfrm>
            <a:prstGeom prst="parallelogram">
              <a:avLst>
                <a:gd name="adj" fmla="val 56096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0" name="CustomShape 72"/>
            <p:cNvSpPr/>
            <p:nvPr/>
          </p:nvSpPr>
          <p:spPr>
            <a:xfrm>
              <a:off x="7655040" y="2014560"/>
              <a:ext cx="1252440" cy="580680"/>
            </a:xfrm>
            <a:prstGeom prst="parallelogram">
              <a:avLst>
                <a:gd name="adj" fmla="val 56097"/>
              </a:avLst>
            </a:prstGeom>
            <a:solidFill>
              <a:schemeClr val="accent1"/>
            </a:solidFill>
            <a:ln w="936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1" name="CustomShape 73"/>
            <p:cNvSpPr/>
            <p:nvPr/>
          </p:nvSpPr>
          <p:spPr>
            <a:xfrm>
              <a:off x="8210520" y="2303640"/>
              <a:ext cx="483840" cy="72720"/>
            </a:xfrm>
            <a:prstGeom prst="rightArrow">
              <a:avLst>
                <a:gd name="adj1" fmla="val 50000"/>
                <a:gd name="adj2" fmla="val 172283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2" name="CustomShape 74"/>
            <p:cNvSpPr/>
            <p:nvPr/>
          </p:nvSpPr>
          <p:spPr>
            <a:xfrm flipH="1">
              <a:off x="7724880" y="2768760"/>
              <a:ext cx="485280" cy="74160"/>
            </a:xfrm>
            <a:prstGeom prst="rightArrow">
              <a:avLst>
                <a:gd name="adj1" fmla="val 50000"/>
                <a:gd name="adj2" fmla="val 172283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3" name="CustomShape 75"/>
            <p:cNvSpPr/>
            <p:nvPr/>
          </p:nvSpPr>
          <p:spPr>
            <a:xfrm rot="16200000">
              <a:off x="8560440" y="2157120"/>
              <a:ext cx="286920" cy="69480"/>
            </a:xfrm>
            <a:prstGeom prst="rightArrow">
              <a:avLst>
                <a:gd name="adj1" fmla="val 50000"/>
                <a:gd name="adj2" fmla="val 97826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4" name="CustomShape 76"/>
            <p:cNvSpPr/>
            <p:nvPr/>
          </p:nvSpPr>
          <p:spPr>
            <a:xfrm flipV="1" rot="5400000">
              <a:off x="8101800" y="2916720"/>
              <a:ext cx="286920" cy="69480"/>
            </a:xfrm>
            <a:prstGeom prst="rightArrow">
              <a:avLst>
                <a:gd name="adj1" fmla="val 50000"/>
                <a:gd name="adj2" fmla="val 97826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5" name="CustomShape 77"/>
            <p:cNvSpPr/>
            <p:nvPr/>
          </p:nvSpPr>
          <p:spPr>
            <a:xfrm flipV="1" rot="19777200">
              <a:off x="8210160" y="2085480"/>
              <a:ext cx="502920" cy="105840"/>
            </a:xfrm>
            <a:prstGeom prst="rightArrow">
              <a:avLst>
                <a:gd name="adj1" fmla="val 50000"/>
                <a:gd name="adj2" fmla="val 122763"/>
              </a:avLst>
            </a:prstGeom>
            <a:solidFill>
              <a:schemeClr val="tx1"/>
            </a:solidFill>
            <a:ln w="9360">
              <a:solidFill>
                <a:schemeClr val="tx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6" name="CustomShape 78"/>
            <p:cNvSpPr/>
            <p:nvPr/>
          </p:nvSpPr>
          <p:spPr>
            <a:xfrm flipH="1" rot="19777200">
              <a:off x="7725240" y="2941200"/>
              <a:ext cx="502920" cy="105840"/>
            </a:xfrm>
            <a:prstGeom prst="rightArrow">
              <a:avLst>
                <a:gd name="adj1" fmla="val 50000"/>
                <a:gd name="adj2" fmla="val 122763"/>
              </a:avLst>
            </a:prstGeom>
            <a:solidFill>
              <a:schemeClr val="tx1"/>
            </a:solidFill>
            <a:ln w="9360">
              <a:solidFill>
                <a:schemeClr val="tx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7" name="CustomShape 79"/>
            <p:cNvSpPr/>
            <p:nvPr/>
          </p:nvSpPr>
          <p:spPr>
            <a:xfrm>
              <a:off x="7348680" y="2373480"/>
              <a:ext cx="277560" cy="153720"/>
            </a:xfrm>
            <a:prstGeom prst="rightArrow">
              <a:avLst>
                <a:gd name="adj1" fmla="val 50000"/>
                <a:gd name="adj2" fmla="val 45103"/>
              </a:avLst>
            </a:prstGeom>
            <a:solidFill>
              <a:schemeClr val="accent1">
                <a:lumMod val="75000"/>
              </a:schemeClr>
            </a:solidFill>
            <a:ln w="9360">
              <a:solidFill>
                <a:srgbClr val="ccffcc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8" name="CustomShape 80"/>
            <p:cNvSpPr/>
            <p:nvPr/>
          </p:nvSpPr>
          <p:spPr>
            <a:xfrm>
              <a:off x="8389800" y="2035080"/>
              <a:ext cx="309240" cy="3337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US" sz="1600" spc="-1" strike="noStrike">
                  <a:solidFill>
                    <a:srgbClr val="292934"/>
                  </a:solidFill>
                  <a:latin typeface="Symbol"/>
                </a:rPr>
                <a:t>a</a:t>
              </a:r>
              <a:endParaRPr b="0" lang="en-US" sz="1600" spc="-1" strike="noStrike">
                <a:latin typeface="Arial"/>
              </a:endParaRPr>
            </a:p>
          </p:txBody>
        </p:sp>
      </p:grpSp>
      <p:sp>
        <p:nvSpPr>
          <p:cNvPr id="179" name="CustomShape 81"/>
          <p:cNvSpPr/>
          <p:nvPr/>
        </p:nvSpPr>
        <p:spPr>
          <a:xfrm>
            <a:off x="7626240" y="152280"/>
            <a:ext cx="1418760" cy="533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extShape 1"/>
          <p:cNvSpPr txBox="1"/>
          <p:nvPr/>
        </p:nvSpPr>
        <p:spPr>
          <a:xfrm>
            <a:off x="76320" y="76320"/>
            <a:ext cx="7543440" cy="6062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404040"/>
                </a:solidFill>
                <a:latin typeface="Franklin Gothic Medium"/>
              </a:rPr>
              <a:t>Confidence zones</a:t>
            </a:r>
            <a:endParaRPr b="0" lang="en-US" sz="2400" spc="-1" strike="noStrike">
              <a:solidFill>
                <a:srgbClr val="292934"/>
              </a:solidFill>
              <a:latin typeface="Arial"/>
            </a:endParaRPr>
          </a:p>
        </p:txBody>
      </p:sp>
      <p:sp>
        <p:nvSpPr>
          <p:cNvPr id="181" name="TextShape 2"/>
          <p:cNvSpPr txBox="1"/>
          <p:nvPr/>
        </p:nvSpPr>
        <p:spPr>
          <a:xfrm>
            <a:off x="152280" y="990720"/>
            <a:ext cx="8838720" cy="54097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90360" indent="-182160">
              <a:lnSpc>
                <a:spcPct val="100000"/>
              </a:lnSpc>
              <a:spcBef>
                <a:spcPts val="601"/>
              </a:spcBef>
              <a:spcAft>
                <a:spcPts val="1199"/>
              </a:spcAft>
              <a:buClr>
                <a:srgbClr val="d8460e"/>
              </a:buClr>
              <a:buFont typeface="Franklin Gothic Medium"/>
              <a:buChar char="●"/>
            </a:pPr>
            <a:r>
              <a:rPr b="0" lang="en-US" sz="2000" spc="-1" strike="noStrike">
                <a:solidFill>
                  <a:srgbClr val="d8460e"/>
                </a:solidFill>
                <a:latin typeface="Franklin Gothic Medium"/>
              </a:rPr>
              <a:t> </a:t>
            </a:r>
            <a:r>
              <a:rPr b="0" lang="en-US" sz="2000" spc="-1" strike="noStrike">
                <a:solidFill>
                  <a:srgbClr val="d8460e"/>
                </a:solidFill>
                <a:latin typeface="Franklin Gothic Medium"/>
              </a:rPr>
              <a:t>part of model space comprising points yielding a good match to data</a:t>
            </a:r>
            <a:endParaRPr b="0" lang="en-US" sz="2000" spc="-1" strike="noStrike">
              <a:solidFill>
                <a:srgbClr val="d8460e"/>
              </a:solidFill>
              <a:latin typeface="Franklin Gothic Medium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000" spc="-1" strike="noStrike">
              <a:solidFill>
                <a:srgbClr val="d8460e"/>
              </a:solidFill>
              <a:latin typeface="Franklin Gothic Medium"/>
            </a:endParaRPr>
          </a:p>
        </p:txBody>
      </p:sp>
      <p:pic>
        <p:nvPicPr>
          <p:cNvPr id="182" name="Picture 3" descr=""/>
          <p:cNvPicPr/>
          <p:nvPr/>
        </p:nvPicPr>
        <p:blipFill>
          <a:blip r:embed="rId1"/>
          <a:stretch/>
        </p:blipFill>
        <p:spPr>
          <a:xfrm>
            <a:off x="7764480" y="31680"/>
            <a:ext cx="1361880" cy="720360"/>
          </a:xfrm>
          <a:prstGeom prst="rect">
            <a:avLst/>
          </a:prstGeom>
          <a:ln w="9360">
            <a:noFill/>
          </a:ln>
        </p:spPr>
      </p:pic>
      <p:sp>
        <p:nvSpPr>
          <p:cNvPr id="183" name="CustomShape 3"/>
          <p:cNvSpPr/>
          <p:nvPr/>
        </p:nvSpPr>
        <p:spPr>
          <a:xfrm>
            <a:off x="0" y="330048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4" name="CustomShape 4"/>
          <p:cNvSpPr/>
          <p:nvPr/>
        </p:nvSpPr>
        <p:spPr>
          <a:xfrm>
            <a:off x="152280" y="2209680"/>
            <a:ext cx="8838720" cy="5331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90360" indent="-182160">
              <a:lnSpc>
                <a:spcPct val="100000"/>
              </a:lnSpc>
              <a:spcBef>
                <a:spcPts val="601"/>
              </a:spcBef>
              <a:spcAft>
                <a:spcPts val="1199"/>
              </a:spcAft>
              <a:buClr>
                <a:srgbClr val="d8460e"/>
              </a:buClr>
              <a:buFont typeface="Franklin Gothic Medium"/>
              <a:buChar char="●"/>
            </a:pPr>
            <a:r>
              <a:rPr b="0" lang="en-US" sz="2000" spc="-1" strike="noStrike">
                <a:solidFill>
                  <a:srgbClr val="d8460e"/>
                </a:solidFill>
                <a:latin typeface="Franklin Gothic Medium"/>
              </a:rPr>
              <a:t> </a:t>
            </a:r>
            <a:r>
              <a:rPr b="0" lang="en-US" sz="2000" spc="-1" strike="noStrike">
                <a:solidFill>
                  <a:srgbClr val="d8460e"/>
                </a:solidFill>
                <a:latin typeface="Franklin Gothic Medium"/>
              </a:rPr>
              <a:t>construction assuming a priori chosen probability level </a:t>
            </a:r>
            <a:r>
              <a:rPr b="0" i="1" lang="en-US" sz="2000" spc="-1" strike="noStrike">
                <a:solidFill>
                  <a:srgbClr val="d8460e"/>
                </a:solidFill>
                <a:latin typeface="Franklin Gothic Medium"/>
              </a:rPr>
              <a:t>p</a:t>
            </a:r>
            <a:r>
              <a:rPr b="0" lang="en-US" sz="2000" spc="-1" strike="noStrike">
                <a:solidFill>
                  <a:srgbClr val="d8460e"/>
                </a:solidFill>
                <a:latin typeface="Franklin Gothic Medium"/>
              </a:rPr>
              <a:t>: e.g., 90%, 95%,99%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185" name="CustomShape 5"/>
          <p:cNvSpPr/>
          <p:nvPr/>
        </p:nvSpPr>
        <p:spPr>
          <a:xfrm>
            <a:off x="641880" y="1600200"/>
            <a:ext cx="900360" cy="364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292934"/>
                </a:solidFill>
                <a:latin typeface="Symbol"/>
              </a:rPr>
              <a:t></a:t>
            </a:r>
            <a:r>
              <a:rPr b="0" lang="en-US" sz="1800" spc="-1" strike="noStrike" baseline="30000">
                <a:solidFill>
                  <a:srgbClr val="292934"/>
                </a:solidFill>
                <a:latin typeface="Arial"/>
              </a:rPr>
              <a:t>2</a:t>
            </a:r>
            <a:r>
              <a:rPr b="0" lang="en-US" sz="1800" spc="-1" strike="noStrike">
                <a:solidFill>
                  <a:srgbClr val="292934"/>
                </a:solidFill>
                <a:latin typeface="Arial"/>
              </a:rPr>
              <a:t>(</a:t>
            </a:r>
            <a:r>
              <a:rPr b="1" i="1" lang="en-US" sz="1800" spc="-1" strike="noStrike">
                <a:solidFill>
                  <a:srgbClr val="292934"/>
                </a:solidFill>
                <a:latin typeface="Arial"/>
              </a:rPr>
              <a:t>m</a:t>
            </a:r>
            <a:r>
              <a:rPr b="0" lang="en-US" sz="1800" spc="-1" strike="noStrike">
                <a:solidFill>
                  <a:srgbClr val="292934"/>
                </a:solidFill>
                <a:latin typeface="Arial"/>
              </a:rPr>
              <a:t>) 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86" name="CustomShape 6"/>
          <p:cNvSpPr/>
          <p:nvPr/>
        </p:nvSpPr>
        <p:spPr>
          <a:xfrm>
            <a:off x="1299240" y="1636560"/>
            <a:ext cx="3655800" cy="364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292934"/>
                </a:solidFill>
                <a:latin typeface="Arial"/>
              </a:rPr>
              <a:t>… </a:t>
            </a:r>
            <a:r>
              <a:rPr b="0" lang="en-US" sz="1800" spc="-1" strike="noStrike">
                <a:solidFill>
                  <a:srgbClr val="292934"/>
                </a:solidFill>
                <a:latin typeface="Arial"/>
              </a:rPr>
              <a:t>likelihood fcn:   RMS/dispersion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87" name="CustomShape 7"/>
          <p:cNvSpPr/>
          <p:nvPr/>
        </p:nvSpPr>
        <p:spPr>
          <a:xfrm>
            <a:off x="716400" y="2792520"/>
            <a:ext cx="663120" cy="4363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292934"/>
                </a:solidFill>
                <a:latin typeface="Symbol"/>
              </a:rPr>
              <a:t></a:t>
            </a:r>
            <a:r>
              <a:rPr b="0" lang="en-US" sz="2000" spc="-1" strike="noStrike" baseline="-25000">
                <a:solidFill>
                  <a:srgbClr val="292934"/>
                </a:solidFill>
                <a:latin typeface="Arial"/>
              </a:rPr>
              <a:t>p</a:t>
            </a:r>
            <a:r>
              <a:rPr b="0" lang="en-US" sz="2000" spc="-1" strike="noStrike" baseline="30000">
                <a:solidFill>
                  <a:srgbClr val="292934"/>
                </a:solidFill>
                <a:latin typeface="Arial"/>
              </a:rPr>
              <a:t>2</a:t>
            </a:r>
            <a:r>
              <a:rPr b="0" lang="en-US" sz="1800" spc="-1" strike="noStrike">
                <a:solidFill>
                  <a:srgbClr val="292934"/>
                </a:solidFill>
                <a:latin typeface="Arial"/>
              </a:rPr>
              <a:t> 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88" name="CustomShape 8"/>
          <p:cNvSpPr/>
          <p:nvPr/>
        </p:nvSpPr>
        <p:spPr>
          <a:xfrm>
            <a:off x="1296720" y="2833560"/>
            <a:ext cx="2238480" cy="364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292934"/>
                </a:solidFill>
                <a:latin typeface="Arial"/>
              </a:rPr>
              <a:t>… </a:t>
            </a:r>
            <a:r>
              <a:rPr b="0" lang="en-US" sz="1800" spc="-1" strike="noStrike">
                <a:solidFill>
                  <a:srgbClr val="292934"/>
                </a:solidFill>
                <a:latin typeface="Arial"/>
              </a:rPr>
              <a:t>chosen to satisfy: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89" name="CustomShape 9"/>
          <p:cNvSpPr/>
          <p:nvPr/>
        </p:nvSpPr>
        <p:spPr>
          <a:xfrm>
            <a:off x="0" y="304308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90" name="Group 10"/>
          <p:cNvGrpSpPr/>
          <p:nvPr/>
        </p:nvGrpSpPr>
        <p:grpSpPr>
          <a:xfrm>
            <a:off x="4648320" y="3124080"/>
            <a:ext cx="3158640" cy="2866680"/>
            <a:chOff x="4648320" y="3124080"/>
            <a:chExt cx="3158640" cy="2866680"/>
          </a:xfrm>
        </p:grpSpPr>
        <p:grpSp>
          <p:nvGrpSpPr>
            <p:cNvPr id="191" name="Group 11"/>
            <p:cNvGrpSpPr/>
            <p:nvPr/>
          </p:nvGrpSpPr>
          <p:grpSpPr>
            <a:xfrm>
              <a:off x="4648320" y="3124080"/>
              <a:ext cx="3158640" cy="2866680"/>
              <a:chOff x="4648320" y="3124080"/>
              <a:chExt cx="3158640" cy="2866680"/>
            </a:xfrm>
          </p:grpSpPr>
          <p:sp>
            <p:nvSpPr>
              <p:cNvPr id="192" name="CustomShape 12"/>
              <p:cNvSpPr/>
              <p:nvPr/>
            </p:nvSpPr>
            <p:spPr>
              <a:xfrm>
                <a:off x="4648320" y="4695840"/>
                <a:ext cx="1447560" cy="151920"/>
              </a:xfrm>
              <a:prstGeom prst="rect">
                <a:avLst/>
              </a:prstGeom>
              <a:solidFill>
                <a:schemeClr val="bg1"/>
              </a:solidFill>
              <a:ln w="936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93" name="CustomShape 13"/>
              <p:cNvSpPr/>
              <p:nvPr/>
            </p:nvSpPr>
            <p:spPr>
              <a:xfrm>
                <a:off x="4898880" y="5181480"/>
                <a:ext cx="228240" cy="304560"/>
              </a:xfrm>
              <a:prstGeom prst="rect">
                <a:avLst/>
              </a:prstGeom>
              <a:solidFill>
                <a:schemeClr val="bg1"/>
              </a:solidFill>
              <a:ln w="936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sp>
          <p:nvSpPr>
            <p:cNvPr id="194" name="CustomShape 14"/>
            <p:cNvSpPr/>
            <p:nvPr/>
          </p:nvSpPr>
          <p:spPr>
            <a:xfrm>
              <a:off x="4916520" y="4419720"/>
              <a:ext cx="757080" cy="3646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US" sz="1400" spc="-1" strike="noStrike">
                  <a:solidFill>
                    <a:srgbClr val="292934"/>
                  </a:solidFill>
                  <a:latin typeface="Symbol"/>
                </a:rPr>
                <a:t></a:t>
              </a:r>
              <a:r>
                <a:rPr b="0" lang="en-US" sz="1400" spc="-1" strike="noStrike" baseline="30000">
                  <a:solidFill>
                    <a:srgbClr val="292934"/>
                  </a:solidFill>
                  <a:latin typeface="Arial"/>
                </a:rPr>
                <a:t>2</a:t>
              </a:r>
              <a:r>
                <a:rPr b="0" lang="en-US" sz="1400" spc="-1" strike="noStrike">
                  <a:solidFill>
                    <a:srgbClr val="292934"/>
                  </a:solidFill>
                  <a:latin typeface="Arial"/>
                </a:rPr>
                <a:t>(</a:t>
              </a:r>
              <a:r>
                <a:rPr b="1" i="1" lang="en-US" sz="1400" spc="-1" strike="noStrike">
                  <a:solidFill>
                    <a:srgbClr val="292934"/>
                  </a:solidFill>
                  <a:latin typeface="Arial"/>
                </a:rPr>
                <a:t>m</a:t>
              </a:r>
              <a:r>
                <a:rPr b="0" lang="en-US" sz="1400" spc="-1" strike="noStrike">
                  <a:solidFill>
                    <a:srgbClr val="292934"/>
                  </a:solidFill>
                  <a:latin typeface="Arial"/>
                </a:rPr>
                <a:t>)</a:t>
              </a:r>
              <a:r>
                <a:rPr b="0" lang="en-US" sz="1800" spc="-1" strike="noStrike">
                  <a:solidFill>
                    <a:srgbClr val="292934"/>
                  </a:solidFill>
                  <a:latin typeface="Arial"/>
                </a:rPr>
                <a:t> </a:t>
              </a:r>
              <a:endParaRPr b="0" lang="en-US" sz="1800" spc="-1" strike="noStrike">
                <a:latin typeface="Arial"/>
              </a:endParaRPr>
            </a:p>
          </p:txBody>
        </p:sp>
        <p:sp>
          <p:nvSpPr>
            <p:cNvPr id="195" name="CustomShape 15"/>
            <p:cNvSpPr/>
            <p:nvPr/>
          </p:nvSpPr>
          <p:spPr>
            <a:xfrm>
              <a:off x="4714920" y="5018040"/>
              <a:ext cx="577440" cy="39204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US" sz="1600" spc="-1" strike="noStrike">
                  <a:solidFill>
                    <a:srgbClr val="292934"/>
                  </a:solidFill>
                  <a:latin typeface="Symbol"/>
                </a:rPr>
                <a:t></a:t>
              </a:r>
              <a:r>
                <a:rPr b="0" lang="en-US" sz="1600" spc="-1" strike="noStrike" baseline="-25000">
                  <a:solidFill>
                    <a:srgbClr val="292934"/>
                  </a:solidFill>
                  <a:latin typeface="Arial"/>
                </a:rPr>
                <a:t>p</a:t>
              </a:r>
              <a:r>
                <a:rPr b="0" lang="en-US" sz="1600" spc="-1" strike="noStrike" baseline="30000">
                  <a:solidFill>
                    <a:srgbClr val="292934"/>
                  </a:solidFill>
                  <a:latin typeface="Arial"/>
                </a:rPr>
                <a:t>2</a:t>
              </a:r>
              <a:r>
                <a:rPr b="0" lang="en-US" sz="1800" spc="-1" strike="noStrike">
                  <a:solidFill>
                    <a:srgbClr val="292934"/>
                  </a:solidFill>
                  <a:latin typeface="Arial"/>
                </a:rPr>
                <a:t> </a:t>
              </a:r>
              <a:endParaRPr b="0" lang="en-US" sz="1800" spc="-1" strike="noStrike">
                <a:latin typeface="Arial"/>
              </a:endParaRPr>
            </a:p>
          </p:txBody>
        </p:sp>
      </p:grpSp>
      <p:sp>
        <p:nvSpPr>
          <p:cNvPr id="196" name="CustomShape 16"/>
          <p:cNvSpPr/>
          <p:nvPr/>
        </p:nvSpPr>
        <p:spPr>
          <a:xfrm>
            <a:off x="228600" y="4191120"/>
            <a:ext cx="4876560" cy="17521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90360" indent="-182160">
              <a:lnSpc>
                <a:spcPct val="100000"/>
              </a:lnSpc>
              <a:spcBef>
                <a:spcPts val="601"/>
              </a:spcBef>
              <a:spcAft>
                <a:spcPts val="1199"/>
              </a:spcAft>
              <a:buClr>
                <a:srgbClr val="d8460e"/>
              </a:buClr>
              <a:buFont typeface="Franklin Gothic Medium"/>
              <a:buChar char="●"/>
            </a:pPr>
            <a:r>
              <a:rPr b="0" lang="en-US" sz="2000" spc="-1" strike="noStrike">
                <a:solidFill>
                  <a:srgbClr val="d8460e"/>
                </a:solidFill>
                <a:latin typeface="Franklin Gothic Medium"/>
              </a:rPr>
              <a:t> </a:t>
            </a:r>
            <a:r>
              <a:rPr b="0" lang="en-US" sz="2000" spc="-1" strike="noStrike">
                <a:solidFill>
                  <a:srgbClr val="d8460e"/>
                </a:solidFill>
                <a:latin typeface="Franklin Gothic Medium"/>
              </a:rPr>
              <a:t>indication of quality of the solution</a:t>
            </a:r>
            <a:endParaRPr b="0" lang="en-US" sz="2000" spc="-1" strike="noStrike">
              <a:latin typeface="Arial"/>
            </a:endParaRPr>
          </a:p>
          <a:p>
            <a:pPr lvl="1" marL="457200" indent="-182160">
              <a:lnSpc>
                <a:spcPct val="100000"/>
              </a:lnSpc>
              <a:buClr>
                <a:srgbClr val="f15c22"/>
              </a:buClr>
              <a:buSzPct val="80000"/>
              <a:buFont typeface="Franklin Gothic Medium"/>
              <a:buChar char="►"/>
            </a:pPr>
            <a:r>
              <a:rPr b="0" lang="en-US" sz="1800" spc="-1" strike="noStrike">
                <a:solidFill>
                  <a:srgbClr val="404040"/>
                </a:solidFill>
                <a:latin typeface="Franklin Gothic Medium"/>
              </a:rPr>
              <a:t> </a:t>
            </a:r>
            <a:r>
              <a:rPr b="0" lang="en-US" sz="1800" spc="-1" strike="noStrike">
                <a:solidFill>
                  <a:srgbClr val="404040"/>
                </a:solidFill>
                <a:latin typeface="Franklin Gothic Medium"/>
              </a:rPr>
              <a:t>large conf.zones </a:t>
            </a:r>
            <a:r>
              <a:rPr b="0" lang="en-US" sz="1800" spc="-1" strike="noStrike">
                <a:solidFill>
                  <a:srgbClr val="404040"/>
                </a:solidFill>
                <a:latin typeface="Wingdings"/>
              </a:rPr>
              <a:t></a:t>
            </a:r>
            <a:r>
              <a:rPr b="0" lang="en-US" sz="1800" spc="-1" strike="noStrike">
                <a:solidFill>
                  <a:srgbClr val="404040"/>
                </a:solidFill>
                <a:latin typeface="Franklin Gothic Medium"/>
              </a:rPr>
              <a:t> poor solution</a:t>
            </a:r>
            <a:endParaRPr b="0" lang="en-US" sz="1800" spc="-1" strike="noStrike">
              <a:latin typeface="Arial"/>
            </a:endParaRPr>
          </a:p>
          <a:p>
            <a:pPr marL="457200" indent="-18216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 lvl="1" marL="457200" indent="-182160">
              <a:lnSpc>
                <a:spcPct val="100000"/>
              </a:lnSpc>
              <a:buClr>
                <a:srgbClr val="f15c22"/>
              </a:buClr>
              <a:buSzPct val="80000"/>
              <a:buFont typeface="Franklin Gothic Medium"/>
              <a:buChar char="►"/>
              <a:tabLst>
                <a:tab algn="l" pos="0"/>
              </a:tabLst>
            </a:pPr>
            <a:r>
              <a:rPr b="0" lang="en-US" sz="1800" spc="-1" strike="noStrike">
                <a:solidFill>
                  <a:srgbClr val="404040"/>
                </a:solidFill>
                <a:latin typeface="Franklin Gothic Medium"/>
              </a:rPr>
              <a:t> </a:t>
            </a:r>
            <a:r>
              <a:rPr b="0" lang="en-US" sz="1800" spc="-1" strike="noStrike">
                <a:solidFill>
                  <a:srgbClr val="404040"/>
                </a:solidFill>
                <a:latin typeface="Franklin Gothic Medium"/>
              </a:rPr>
              <a:t>small conf.zones </a:t>
            </a:r>
            <a:r>
              <a:rPr b="0" lang="en-US" sz="1800" spc="-1" strike="noStrike">
                <a:solidFill>
                  <a:srgbClr val="404040"/>
                </a:solidFill>
                <a:latin typeface="Wingdings"/>
              </a:rPr>
              <a:t></a:t>
            </a:r>
            <a:r>
              <a:rPr b="0" lang="en-US" sz="1800" spc="-1" strike="noStrike">
                <a:solidFill>
                  <a:srgbClr val="404040"/>
                </a:solidFill>
                <a:latin typeface="Franklin Gothic Medium"/>
              </a:rPr>
              <a:t> good solution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197" name="CustomShape 17"/>
          <p:cNvSpPr/>
          <p:nvPr/>
        </p:nvSpPr>
        <p:spPr>
          <a:xfrm>
            <a:off x="7696080" y="0"/>
            <a:ext cx="1418760" cy="7189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98" name="" descr=""/>
          <p:cNvPicPr/>
          <p:nvPr/>
        </p:nvPicPr>
        <p:blipFill>
          <a:blip r:embed="rId2"/>
          <a:stretch/>
        </p:blipFill>
        <p:spPr>
          <a:xfrm>
            <a:off x="7162920" y="1447920"/>
            <a:ext cx="1219320" cy="457200"/>
          </a:xfrm>
          <a:prstGeom prst="rect">
            <a:avLst/>
          </a:prstGeom>
          <a:ln>
            <a:noFill/>
          </a:ln>
        </p:spPr>
      </p:pic>
      <p:pic>
        <p:nvPicPr>
          <p:cNvPr id="199" name="" descr=""/>
          <p:cNvPicPr/>
          <p:nvPr/>
        </p:nvPicPr>
        <p:blipFill>
          <a:blip r:embed="rId3"/>
          <a:stretch/>
        </p:blipFill>
        <p:spPr>
          <a:xfrm>
            <a:off x="3581280" y="2603520"/>
            <a:ext cx="1676520" cy="1193760"/>
          </a:xfrm>
          <a:prstGeom prst="rect">
            <a:avLst/>
          </a:prstGeom>
          <a:ln>
            <a:noFill/>
          </a:ln>
        </p:spPr>
      </p:pic>
      <p:pic>
        <p:nvPicPr>
          <p:cNvPr id="200" name="" descr=""/>
          <p:cNvPicPr/>
          <p:nvPr/>
        </p:nvPicPr>
        <p:blipFill>
          <a:blip r:embed="rId4"/>
          <a:stretch/>
        </p:blipFill>
        <p:spPr>
          <a:xfrm>
            <a:off x="4724280" y="3124080"/>
            <a:ext cx="3073320" cy="28576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extShape 1"/>
          <p:cNvSpPr txBox="1"/>
          <p:nvPr/>
        </p:nvSpPr>
        <p:spPr>
          <a:xfrm>
            <a:off x="76320" y="76320"/>
            <a:ext cx="7543440" cy="6062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404040"/>
                </a:solidFill>
                <a:latin typeface="Franklin Gothic Medium"/>
              </a:rPr>
              <a:t>Confidence zones</a:t>
            </a:r>
            <a:endParaRPr b="0" lang="en-US" sz="2400" spc="-1" strike="noStrike">
              <a:solidFill>
                <a:srgbClr val="292934"/>
              </a:solidFill>
              <a:latin typeface="Arial"/>
            </a:endParaRPr>
          </a:p>
        </p:txBody>
      </p:sp>
      <p:pic>
        <p:nvPicPr>
          <p:cNvPr id="202" name="Picture 3" descr=""/>
          <p:cNvPicPr/>
          <p:nvPr/>
        </p:nvPicPr>
        <p:blipFill>
          <a:blip r:embed="rId1"/>
          <a:stretch/>
        </p:blipFill>
        <p:spPr>
          <a:xfrm>
            <a:off x="7764480" y="31680"/>
            <a:ext cx="1361880" cy="720360"/>
          </a:xfrm>
          <a:prstGeom prst="rect">
            <a:avLst/>
          </a:prstGeom>
          <a:ln w="9360">
            <a:noFill/>
          </a:ln>
        </p:spPr>
      </p:pic>
      <p:sp>
        <p:nvSpPr>
          <p:cNvPr id="203" name="CustomShape 2"/>
          <p:cNvSpPr/>
          <p:nvPr/>
        </p:nvSpPr>
        <p:spPr>
          <a:xfrm>
            <a:off x="0" y="358128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4" name="CustomShape 3"/>
          <p:cNvSpPr/>
          <p:nvPr/>
        </p:nvSpPr>
        <p:spPr>
          <a:xfrm>
            <a:off x="0" y="332424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5" name="CustomShape 4"/>
          <p:cNvSpPr/>
          <p:nvPr/>
        </p:nvSpPr>
        <p:spPr>
          <a:xfrm>
            <a:off x="228600" y="1143000"/>
            <a:ext cx="2971440" cy="9903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90360" indent="-182160">
              <a:lnSpc>
                <a:spcPct val="100000"/>
              </a:lnSpc>
              <a:spcBef>
                <a:spcPts val="601"/>
              </a:spcBef>
              <a:spcAft>
                <a:spcPts val="1199"/>
              </a:spcAft>
              <a:buClr>
                <a:srgbClr val="d8460e"/>
              </a:buClr>
              <a:buFont typeface="Franklin Gothic Medium"/>
              <a:buChar char="●"/>
            </a:pPr>
            <a:r>
              <a:rPr b="0" lang="en-US" sz="2000" spc="-1" strike="noStrike">
                <a:solidFill>
                  <a:srgbClr val="d8460e"/>
                </a:solidFill>
                <a:latin typeface="Franklin Gothic Medium"/>
              </a:rPr>
              <a:t> </a:t>
            </a:r>
            <a:r>
              <a:rPr b="0" lang="en-US" sz="2000" spc="-1" strike="noStrike">
                <a:solidFill>
                  <a:srgbClr val="d8460e"/>
                </a:solidFill>
                <a:latin typeface="Franklin Gothic Medium"/>
              </a:rPr>
              <a:t>confidence zones of MT</a:t>
            </a:r>
            <a:endParaRPr b="0" lang="en-US" sz="2000" spc="-1" strike="noStrike">
              <a:latin typeface="Arial"/>
            </a:endParaRPr>
          </a:p>
          <a:p>
            <a:pPr lvl="1" marL="457200" indent="-182160">
              <a:lnSpc>
                <a:spcPct val="100000"/>
              </a:lnSpc>
              <a:buClr>
                <a:srgbClr val="f15c22"/>
              </a:buClr>
              <a:buSzPct val="80000"/>
              <a:buFont typeface="Franklin Gothic Medium"/>
              <a:buChar char="►"/>
            </a:pPr>
            <a:r>
              <a:rPr b="0" lang="en-US" sz="1800" spc="-1" strike="noStrike">
                <a:solidFill>
                  <a:srgbClr val="404040"/>
                </a:solidFill>
                <a:latin typeface="Franklin Gothic Medium"/>
              </a:rPr>
              <a:t> </a:t>
            </a:r>
            <a:r>
              <a:rPr b="0" lang="en-US" sz="1800" spc="-1" strike="noStrike">
                <a:solidFill>
                  <a:srgbClr val="404040"/>
                </a:solidFill>
                <a:latin typeface="Franklin Gothic Medium"/>
              </a:rPr>
              <a:t>T,P,N axes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457200" indent="-18216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206" name="CustomShape 5"/>
          <p:cNvSpPr/>
          <p:nvPr/>
        </p:nvSpPr>
        <p:spPr>
          <a:xfrm>
            <a:off x="228600" y="3657600"/>
            <a:ext cx="5181120" cy="9903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90360" indent="-182160">
              <a:lnSpc>
                <a:spcPct val="100000"/>
              </a:lnSpc>
              <a:spcBef>
                <a:spcPts val="601"/>
              </a:spcBef>
              <a:spcAft>
                <a:spcPts val="1199"/>
              </a:spcAft>
              <a:buClr>
                <a:srgbClr val="d8460e"/>
              </a:buClr>
              <a:buFont typeface="Franklin Gothic Medium"/>
              <a:buChar char="●"/>
            </a:pPr>
            <a:r>
              <a:rPr b="0" lang="en-US" sz="2000" spc="-1" strike="noStrike">
                <a:solidFill>
                  <a:srgbClr val="d8460e"/>
                </a:solidFill>
                <a:latin typeface="Franklin Gothic Medium"/>
              </a:rPr>
              <a:t> </a:t>
            </a:r>
            <a:r>
              <a:rPr b="0" lang="en-US" sz="2000" spc="-1" strike="noStrike">
                <a:solidFill>
                  <a:srgbClr val="d8460e"/>
                </a:solidFill>
                <a:latin typeface="Franklin Gothic Medium"/>
              </a:rPr>
              <a:t>confidence zones of STC</a:t>
            </a:r>
            <a:endParaRPr b="0" lang="en-US" sz="2000" spc="-1" strike="noStrike">
              <a:latin typeface="Arial"/>
            </a:endParaRPr>
          </a:p>
          <a:p>
            <a:pPr lvl="1" marL="457200" indent="-182160">
              <a:lnSpc>
                <a:spcPct val="100000"/>
              </a:lnSpc>
              <a:buClr>
                <a:srgbClr val="f15c22"/>
              </a:buClr>
              <a:buSzPct val="80000"/>
              <a:buFont typeface="Franklin Gothic Medium"/>
              <a:buChar char="►"/>
            </a:pPr>
            <a:r>
              <a:rPr b="0" lang="en-US" sz="1800" spc="-1" strike="noStrike">
                <a:solidFill>
                  <a:srgbClr val="404040"/>
                </a:solidFill>
                <a:latin typeface="Franklin Gothic Medium"/>
              </a:rPr>
              <a:t> </a:t>
            </a:r>
            <a:r>
              <a:rPr b="0" lang="en-US" sz="1800" spc="-1" strike="noStrike">
                <a:solidFill>
                  <a:srgbClr val="404040"/>
                </a:solidFill>
                <a:latin typeface="Franklin Gothic Medium"/>
              </a:rPr>
              <a:t>T,P,N axes </a:t>
            </a:r>
            <a:r>
              <a:rPr b="0" i="1" lang="en-US" sz="1800" spc="-1" strike="noStrike">
                <a:solidFill>
                  <a:srgbClr val="404040"/>
                </a:solidFill>
                <a:latin typeface="Franklin Gothic Medium"/>
              </a:rPr>
              <a:t>or</a:t>
            </a:r>
            <a:r>
              <a:rPr b="0" lang="en-US" sz="1800" spc="-1" strike="noStrike">
                <a:solidFill>
                  <a:srgbClr val="404040"/>
                </a:solidFill>
                <a:latin typeface="Franklin Gothic Medium"/>
              </a:rPr>
              <a:t> poles of source planes</a:t>
            </a:r>
            <a:endParaRPr b="0" lang="en-US" sz="1800" spc="-1" strike="noStrike">
              <a:latin typeface="Arial"/>
            </a:endParaRPr>
          </a:p>
          <a:p>
            <a:pPr marL="457200" indent="-18216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207" name="Picture 10" descr=""/>
          <p:cNvPicPr/>
          <p:nvPr/>
        </p:nvPicPr>
        <p:blipFill>
          <a:blip r:embed="rId2"/>
          <a:stretch/>
        </p:blipFill>
        <p:spPr>
          <a:xfrm>
            <a:off x="5867280" y="4648320"/>
            <a:ext cx="2520720" cy="1355400"/>
          </a:xfrm>
          <a:prstGeom prst="rect">
            <a:avLst/>
          </a:prstGeom>
          <a:ln w="9360">
            <a:noFill/>
          </a:ln>
        </p:spPr>
      </p:pic>
      <p:pic>
        <p:nvPicPr>
          <p:cNvPr id="208" name="Picture 12" descr=""/>
          <p:cNvPicPr/>
          <p:nvPr/>
        </p:nvPicPr>
        <p:blipFill>
          <a:blip r:embed="rId3"/>
          <a:stretch/>
        </p:blipFill>
        <p:spPr>
          <a:xfrm>
            <a:off x="2514600" y="4724280"/>
            <a:ext cx="1260000" cy="1263240"/>
          </a:xfrm>
          <a:prstGeom prst="rect">
            <a:avLst/>
          </a:prstGeom>
          <a:ln w="9360">
            <a:noFill/>
          </a:ln>
        </p:spPr>
      </p:pic>
      <p:pic>
        <p:nvPicPr>
          <p:cNvPr id="209" name="Picture 11" descr=""/>
          <p:cNvPicPr/>
          <p:nvPr/>
        </p:nvPicPr>
        <p:blipFill>
          <a:blip r:embed="rId4"/>
          <a:stretch/>
        </p:blipFill>
        <p:spPr>
          <a:xfrm>
            <a:off x="762120" y="4759200"/>
            <a:ext cx="1260000" cy="1260000"/>
          </a:xfrm>
          <a:prstGeom prst="rect">
            <a:avLst/>
          </a:prstGeom>
          <a:ln w="9360">
            <a:noFill/>
          </a:ln>
        </p:spPr>
      </p:pic>
      <p:pic>
        <p:nvPicPr>
          <p:cNvPr id="210" name="Picture 7" descr=""/>
          <p:cNvPicPr/>
          <p:nvPr/>
        </p:nvPicPr>
        <p:blipFill>
          <a:blip r:embed="rId5"/>
          <a:stretch/>
        </p:blipFill>
        <p:spPr>
          <a:xfrm>
            <a:off x="6756480" y="2185920"/>
            <a:ext cx="2158560" cy="1248840"/>
          </a:xfrm>
          <a:prstGeom prst="rect">
            <a:avLst/>
          </a:prstGeom>
          <a:ln w="9360">
            <a:noFill/>
          </a:ln>
        </p:spPr>
      </p:pic>
      <p:pic>
        <p:nvPicPr>
          <p:cNvPr id="211" name="Picture 9" descr=""/>
          <p:cNvPicPr/>
          <p:nvPr/>
        </p:nvPicPr>
        <p:blipFill>
          <a:blip r:embed="rId6"/>
          <a:stretch/>
        </p:blipFill>
        <p:spPr>
          <a:xfrm>
            <a:off x="4546440" y="2185920"/>
            <a:ext cx="2158560" cy="1253880"/>
          </a:xfrm>
          <a:prstGeom prst="rect">
            <a:avLst/>
          </a:prstGeom>
          <a:ln w="9360">
            <a:noFill/>
          </a:ln>
        </p:spPr>
      </p:pic>
      <p:pic>
        <p:nvPicPr>
          <p:cNvPr id="212" name="Picture 6" descr=""/>
          <p:cNvPicPr/>
          <p:nvPr/>
        </p:nvPicPr>
        <p:blipFill>
          <a:blip r:embed="rId7"/>
          <a:stretch/>
        </p:blipFill>
        <p:spPr>
          <a:xfrm>
            <a:off x="762120" y="2185920"/>
            <a:ext cx="1258560" cy="1255320"/>
          </a:xfrm>
          <a:prstGeom prst="rect">
            <a:avLst/>
          </a:prstGeom>
          <a:ln w="9360">
            <a:noFill/>
          </a:ln>
        </p:spPr>
      </p:pic>
      <p:pic>
        <p:nvPicPr>
          <p:cNvPr id="213" name="Picture 8" descr=""/>
          <p:cNvPicPr/>
          <p:nvPr/>
        </p:nvPicPr>
        <p:blipFill>
          <a:blip r:embed="rId8"/>
          <a:stretch/>
        </p:blipFill>
        <p:spPr>
          <a:xfrm>
            <a:off x="2336760" y="2152800"/>
            <a:ext cx="2158560" cy="1252080"/>
          </a:xfrm>
          <a:prstGeom prst="rect">
            <a:avLst/>
          </a:prstGeom>
          <a:ln w="9360">
            <a:noFill/>
          </a:ln>
        </p:spPr>
      </p:pic>
      <p:sp>
        <p:nvSpPr>
          <p:cNvPr id="214" name="CustomShape 6"/>
          <p:cNvSpPr/>
          <p:nvPr/>
        </p:nvSpPr>
        <p:spPr>
          <a:xfrm>
            <a:off x="2133720" y="1371600"/>
            <a:ext cx="4876560" cy="7617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457200" indent="-18216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 lvl="1" marL="457200" indent="-182160">
              <a:lnSpc>
                <a:spcPct val="100000"/>
              </a:lnSpc>
              <a:buClr>
                <a:srgbClr val="f15c22"/>
              </a:buClr>
              <a:buSzPct val="80000"/>
              <a:buFont typeface="Franklin Gothic Medium"/>
              <a:buChar char="►"/>
              <a:tabLst>
                <a:tab algn="l" pos="0"/>
              </a:tabLst>
            </a:pPr>
            <a:r>
              <a:rPr b="0" lang="en-US" sz="1800" spc="-1" strike="noStrike">
                <a:solidFill>
                  <a:srgbClr val="404040"/>
                </a:solidFill>
                <a:latin typeface="Franklin Gothic Medium"/>
              </a:rPr>
              <a:t> </a:t>
            </a:r>
            <a:r>
              <a:rPr b="0" lang="en-US" sz="1800" spc="-1" strike="noStrike">
                <a:solidFill>
                  <a:srgbClr val="404040"/>
                </a:solidFill>
                <a:latin typeface="Franklin Gothic Medium"/>
              </a:rPr>
              <a:t>decomposition: DC,ISO,CLVD percentage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215" name="CustomShape 7"/>
          <p:cNvSpPr/>
          <p:nvPr/>
        </p:nvSpPr>
        <p:spPr>
          <a:xfrm>
            <a:off x="5943600" y="3809880"/>
            <a:ext cx="1980720" cy="7617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457200" indent="-18216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 lvl="1" marL="457200" indent="-182160">
              <a:lnSpc>
                <a:spcPct val="100000"/>
              </a:lnSpc>
              <a:buClr>
                <a:srgbClr val="f15c22"/>
              </a:buClr>
              <a:buSzPct val="80000"/>
              <a:buFont typeface="Franklin Gothic Medium"/>
              <a:buChar char="►"/>
              <a:tabLst>
                <a:tab algn="l" pos="0"/>
              </a:tabLst>
            </a:pPr>
            <a:r>
              <a:rPr b="0" lang="en-US" sz="1800" spc="-1" strike="noStrike">
                <a:solidFill>
                  <a:srgbClr val="404040"/>
                </a:solidFill>
                <a:latin typeface="Franklin Gothic Medium"/>
              </a:rPr>
              <a:t> </a:t>
            </a:r>
            <a:r>
              <a:rPr b="0" lang="en-US" sz="1800" spc="-1" strike="noStrike">
                <a:solidFill>
                  <a:srgbClr val="404040"/>
                </a:solidFill>
                <a:latin typeface="Franklin Gothic Medium"/>
              </a:rPr>
              <a:t>slope angle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</p:txBody>
      </p:sp>
      <p:grpSp>
        <p:nvGrpSpPr>
          <p:cNvPr id="216" name="Group 8"/>
          <p:cNvGrpSpPr/>
          <p:nvPr/>
        </p:nvGrpSpPr>
        <p:grpSpPr>
          <a:xfrm>
            <a:off x="3581280" y="4671000"/>
            <a:ext cx="3241440" cy="1778760"/>
            <a:chOff x="3581280" y="4671000"/>
            <a:chExt cx="3241440" cy="1778760"/>
          </a:xfrm>
        </p:grpSpPr>
        <p:sp>
          <p:nvSpPr>
            <p:cNvPr id="217" name="CustomShape 9"/>
            <p:cNvSpPr/>
            <p:nvPr/>
          </p:nvSpPr>
          <p:spPr>
            <a:xfrm rot="20025000">
              <a:off x="4949640" y="4723920"/>
              <a:ext cx="576000" cy="1439640"/>
            </a:xfrm>
            <a:prstGeom prst="ellipse">
              <a:avLst/>
            </a:prstGeom>
            <a:noFill/>
            <a:ln w="9360">
              <a:solidFill>
                <a:schemeClr val="tx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18" name="CustomShape 10"/>
          <p:cNvSpPr/>
          <p:nvPr/>
        </p:nvSpPr>
        <p:spPr>
          <a:xfrm>
            <a:off x="993240" y="5049000"/>
            <a:ext cx="273960" cy="27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292934"/>
                </a:solidFill>
                <a:latin typeface="Arial"/>
              </a:rPr>
              <a:t>T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219" name="CustomShape 11"/>
          <p:cNvSpPr/>
          <p:nvPr/>
        </p:nvSpPr>
        <p:spPr>
          <a:xfrm>
            <a:off x="1322640" y="5514120"/>
            <a:ext cx="283320" cy="27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292934"/>
                </a:solidFill>
                <a:latin typeface="Arial"/>
              </a:rPr>
              <a:t>P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220" name="CustomShape 12"/>
          <p:cNvSpPr/>
          <p:nvPr/>
        </p:nvSpPr>
        <p:spPr>
          <a:xfrm>
            <a:off x="1297080" y="4876920"/>
            <a:ext cx="290880" cy="27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292934"/>
                </a:solidFill>
                <a:latin typeface="Arial"/>
              </a:rPr>
              <a:t>N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221" name="CustomShape 13"/>
          <p:cNvSpPr/>
          <p:nvPr/>
        </p:nvSpPr>
        <p:spPr>
          <a:xfrm>
            <a:off x="916920" y="2534400"/>
            <a:ext cx="273960" cy="27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292934"/>
                </a:solidFill>
                <a:latin typeface="Arial"/>
              </a:rPr>
              <a:t>T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222" name="CustomShape 14"/>
          <p:cNvSpPr/>
          <p:nvPr/>
        </p:nvSpPr>
        <p:spPr>
          <a:xfrm>
            <a:off x="1246680" y="2999520"/>
            <a:ext cx="283320" cy="27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292934"/>
                </a:solidFill>
                <a:latin typeface="Arial"/>
              </a:rPr>
              <a:t>P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223" name="CustomShape 15"/>
          <p:cNvSpPr/>
          <p:nvPr/>
        </p:nvSpPr>
        <p:spPr>
          <a:xfrm>
            <a:off x="1221120" y="2313720"/>
            <a:ext cx="290880" cy="27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292934"/>
                </a:solidFill>
                <a:latin typeface="Arial"/>
              </a:rPr>
              <a:t>N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224" name="CustomShape 16"/>
          <p:cNvSpPr/>
          <p:nvPr/>
        </p:nvSpPr>
        <p:spPr>
          <a:xfrm>
            <a:off x="7072200" y="4354920"/>
            <a:ext cx="32580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292934"/>
                </a:solidFill>
                <a:latin typeface="Symbol"/>
              </a:rPr>
              <a:t>a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25" name="CustomShape 17"/>
          <p:cNvSpPr/>
          <p:nvPr/>
        </p:nvSpPr>
        <p:spPr>
          <a:xfrm>
            <a:off x="7626240" y="31680"/>
            <a:ext cx="1418760" cy="653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6" name="CustomShape 18"/>
          <p:cNvSpPr/>
          <p:nvPr/>
        </p:nvSpPr>
        <p:spPr>
          <a:xfrm>
            <a:off x="7696080" y="0"/>
            <a:ext cx="1418760" cy="7189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27" name="" descr=""/>
          <p:cNvPicPr/>
          <p:nvPr/>
        </p:nvPicPr>
        <p:blipFill>
          <a:blip r:embed="rId9"/>
          <a:stretch/>
        </p:blipFill>
        <p:spPr>
          <a:xfrm>
            <a:off x="3581280" y="4788000"/>
            <a:ext cx="3238560" cy="16509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7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xit" presetID="3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blinds(horizontal)" transition="out">
                                      <p:cBhvr additive="repl">
                                        <p:cTn id="11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Picture 8" descr=""/>
          <p:cNvPicPr/>
          <p:nvPr/>
        </p:nvPicPr>
        <p:blipFill>
          <a:blip r:embed="rId1"/>
          <a:stretch/>
        </p:blipFill>
        <p:spPr>
          <a:xfrm>
            <a:off x="874800" y="2133720"/>
            <a:ext cx="2520720" cy="1491840"/>
          </a:xfrm>
          <a:prstGeom prst="rect">
            <a:avLst/>
          </a:prstGeom>
          <a:ln w="9360">
            <a:noFill/>
          </a:ln>
        </p:spPr>
      </p:pic>
      <p:sp>
        <p:nvSpPr>
          <p:cNvPr id="229" name="TextShape 1"/>
          <p:cNvSpPr txBox="1"/>
          <p:nvPr/>
        </p:nvSpPr>
        <p:spPr>
          <a:xfrm>
            <a:off x="76320" y="76320"/>
            <a:ext cx="7543440" cy="6062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404040"/>
                </a:solidFill>
                <a:latin typeface="Franklin Gothic Medium"/>
              </a:rPr>
              <a:t>Well constrained solution: reliable non-DC component</a:t>
            </a:r>
            <a:endParaRPr b="0" lang="en-US" sz="2400" spc="-1" strike="noStrike">
              <a:solidFill>
                <a:srgbClr val="292934"/>
              </a:solidFill>
              <a:latin typeface="Arial"/>
            </a:endParaRPr>
          </a:p>
        </p:txBody>
      </p:sp>
      <p:pic>
        <p:nvPicPr>
          <p:cNvPr id="230" name="Picture 11" descr=""/>
          <p:cNvPicPr/>
          <p:nvPr/>
        </p:nvPicPr>
        <p:blipFill>
          <a:blip r:embed="rId2"/>
          <a:stretch/>
        </p:blipFill>
        <p:spPr>
          <a:xfrm>
            <a:off x="7764480" y="31680"/>
            <a:ext cx="1361880" cy="720360"/>
          </a:xfrm>
          <a:prstGeom prst="rect">
            <a:avLst/>
          </a:prstGeom>
          <a:ln w="9360">
            <a:noFill/>
          </a:ln>
        </p:spPr>
      </p:pic>
      <p:sp>
        <p:nvSpPr>
          <p:cNvPr id="231" name="CustomShape 2"/>
          <p:cNvSpPr/>
          <p:nvPr/>
        </p:nvSpPr>
        <p:spPr>
          <a:xfrm rot="16200000">
            <a:off x="-2618280" y="3695400"/>
            <a:ext cx="6297480" cy="4557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292934"/>
                </a:solidFill>
                <a:latin typeface="Calibri"/>
              </a:rPr>
              <a:t>WB 1997 event 26123128    </a:t>
            </a:r>
            <a:r>
              <a:rPr b="0" lang="en-US" sz="1800" spc="-1" strike="noStrike">
                <a:solidFill>
                  <a:srgbClr val="292934"/>
                </a:solidFill>
                <a:latin typeface="Calibri"/>
              </a:rPr>
              <a:t>ML 1.1   Type B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32" name="CustomShape 3"/>
          <p:cNvSpPr/>
          <p:nvPr/>
        </p:nvSpPr>
        <p:spPr>
          <a:xfrm>
            <a:off x="444240" y="990720"/>
            <a:ext cx="516600" cy="364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292934"/>
                </a:solidFill>
                <a:latin typeface="Calibri"/>
              </a:rPr>
              <a:t>MT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33" name="CustomShape 4"/>
          <p:cNvSpPr/>
          <p:nvPr/>
        </p:nvSpPr>
        <p:spPr>
          <a:xfrm>
            <a:off x="4070520" y="990720"/>
            <a:ext cx="610920" cy="364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292934"/>
                </a:solidFill>
                <a:latin typeface="Calibri"/>
              </a:rPr>
              <a:t>STC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34" name="Line 5"/>
          <p:cNvSpPr/>
          <p:nvPr/>
        </p:nvSpPr>
        <p:spPr>
          <a:xfrm flipV="1">
            <a:off x="3809880" y="990360"/>
            <a:ext cx="0" cy="5410440"/>
          </a:xfrm>
          <a:prstGeom prst="line">
            <a:avLst/>
          </a:prstGeom>
          <a:ln w="19080">
            <a:solidFill>
              <a:schemeClr val="accent1"/>
            </a:solidFill>
            <a:round/>
            <a:headEnd len="med" type="oval" w="med"/>
            <a:tailEnd len="med" type="oval" w="med"/>
          </a:ln>
        </p:spPr>
        <p:style>
          <a:lnRef idx="0"/>
          <a:fillRef idx="0"/>
          <a:effectRef idx="0"/>
          <a:fontRef idx="minor"/>
        </p:style>
      </p:sp>
      <p:pic>
        <p:nvPicPr>
          <p:cNvPr id="235" name="Picture 2" descr=""/>
          <p:cNvPicPr/>
          <p:nvPr/>
        </p:nvPicPr>
        <p:blipFill>
          <a:blip r:embed="rId3"/>
          <a:stretch/>
        </p:blipFill>
        <p:spPr>
          <a:xfrm>
            <a:off x="838080" y="914400"/>
            <a:ext cx="1260000" cy="1260000"/>
          </a:xfrm>
          <a:prstGeom prst="rect">
            <a:avLst/>
          </a:prstGeom>
          <a:ln w="9360">
            <a:noFill/>
          </a:ln>
        </p:spPr>
      </p:pic>
      <p:pic>
        <p:nvPicPr>
          <p:cNvPr id="236" name="Picture 6" descr=""/>
          <p:cNvPicPr/>
          <p:nvPr/>
        </p:nvPicPr>
        <p:blipFill>
          <a:blip r:embed="rId4"/>
          <a:stretch/>
        </p:blipFill>
        <p:spPr>
          <a:xfrm>
            <a:off x="2286000" y="914400"/>
            <a:ext cx="1260000" cy="1252080"/>
          </a:xfrm>
          <a:prstGeom prst="rect">
            <a:avLst/>
          </a:prstGeom>
          <a:ln w="9360">
            <a:noFill/>
          </a:ln>
        </p:spPr>
      </p:pic>
      <p:pic>
        <p:nvPicPr>
          <p:cNvPr id="237" name="Picture 7" descr=""/>
          <p:cNvPicPr/>
          <p:nvPr/>
        </p:nvPicPr>
        <p:blipFill>
          <a:blip r:embed="rId5"/>
          <a:stretch/>
        </p:blipFill>
        <p:spPr>
          <a:xfrm>
            <a:off x="874800" y="5056200"/>
            <a:ext cx="2520720" cy="1496520"/>
          </a:xfrm>
          <a:prstGeom prst="rect">
            <a:avLst/>
          </a:prstGeom>
          <a:ln w="9360">
            <a:noFill/>
          </a:ln>
        </p:spPr>
      </p:pic>
      <p:pic>
        <p:nvPicPr>
          <p:cNvPr id="238" name="Picture 9" descr=""/>
          <p:cNvPicPr/>
          <p:nvPr/>
        </p:nvPicPr>
        <p:blipFill>
          <a:blip r:embed="rId6"/>
          <a:stretch/>
        </p:blipFill>
        <p:spPr>
          <a:xfrm>
            <a:off x="874800" y="3581280"/>
            <a:ext cx="2520720" cy="1471320"/>
          </a:xfrm>
          <a:prstGeom prst="rect">
            <a:avLst/>
          </a:prstGeom>
          <a:ln w="9360">
            <a:noFill/>
          </a:ln>
        </p:spPr>
      </p:pic>
      <p:pic>
        <p:nvPicPr>
          <p:cNvPr id="239" name="Picture 10" descr=""/>
          <p:cNvPicPr/>
          <p:nvPr/>
        </p:nvPicPr>
        <p:blipFill>
          <a:blip r:embed="rId7"/>
          <a:stretch/>
        </p:blipFill>
        <p:spPr>
          <a:xfrm>
            <a:off x="3851280" y="2235240"/>
            <a:ext cx="2520720" cy="1363320"/>
          </a:xfrm>
          <a:prstGeom prst="rect">
            <a:avLst/>
          </a:prstGeom>
          <a:ln w="9360">
            <a:noFill/>
          </a:ln>
        </p:spPr>
      </p:pic>
      <p:pic>
        <p:nvPicPr>
          <p:cNvPr id="240" name="Picture 11" descr=""/>
          <p:cNvPicPr/>
          <p:nvPr/>
        </p:nvPicPr>
        <p:blipFill>
          <a:blip r:embed="rId8"/>
          <a:stretch/>
        </p:blipFill>
        <p:spPr>
          <a:xfrm>
            <a:off x="5181480" y="914400"/>
            <a:ext cx="1260000" cy="1261800"/>
          </a:xfrm>
          <a:prstGeom prst="rect">
            <a:avLst/>
          </a:prstGeom>
          <a:ln w="9360">
            <a:noFill/>
          </a:ln>
        </p:spPr>
      </p:pic>
      <p:pic>
        <p:nvPicPr>
          <p:cNvPr id="241" name="Picture 12" descr=""/>
          <p:cNvPicPr/>
          <p:nvPr/>
        </p:nvPicPr>
        <p:blipFill>
          <a:blip r:embed="rId9"/>
          <a:stretch/>
        </p:blipFill>
        <p:spPr>
          <a:xfrm>
            <a:off x="6553080" y="919080"/>
            <a:ext cx="1260000" cy="1252080"/>
          </a:xfrm>
          <a:prstGeom prst="rect">
            <a:avLst/>
          </a:prstGeom>
          <a:ln w="9360">
            <a:noFill/>
          </a:ln>
        </p:spPr>
      </p:pic>
      <p:pic>
        <p:nvPicPr>
          <p:cNvPr id="242" name="Picture 13" descr=""/>
          <p:cNvPicPr/>
          <p:nvPr/>
        </p:nvPicPr>
        <p:blipFill>
          <a:blip r:embed="rId10"/>
          <a:stretch/>
        </p:blipFill>
        <p:spPr>
          <a:xfrm>
            <a:off x="6400800" y="5105520"/>
            <a:ext cx="2518920" cy="1455480"/>
          </a:xfrm>
          <a:prstGeom prst="rect">
            <a:avLst/>
          </a:prstGeom>
          <a:ln w="9360">
            <a:noFill/>
          </a:ln>
        </p:spPr>
      </p:pic>
      <p:pic>
        <p:nvPicPr>
          <p:cNvPr id="243" name="Picture 14" descr=""/>
          <p:cNvPicPr/>
          <p:nvPr/>
        </p:nvPicPr>
        <p:blipFill>
          <a:blip r:embed="rId11"/>
          <a:stretch/>
        </p:blipFill>
        <p:spPr>
          <a:xfrm>
            <a:off x="6397560" y="2111400"/>
            <a:ext cx="2520720" cy="1485720"/>
          </a:xfrm>
          <a:prstGeom prst="rect">
            <a:avLst/>
          </a:prstGeom>
          <a:ln w="9360">
            <a:noFill/>
          </a:ln>
        </p:spPr>
      </p:pic>
      <p:pic>
        <p:nvPicPr>
          <p:cNvPr id="244" name="Picture 15" descr=""/>
          <p:cNvPicPr/>
          <p:nvPr/>
        </p:nvPicPr>
        <p:blipFill>
          <a:blip r:embed="rId12"/>
          <a:stretch/>
        </p:blipFill>
        <p:spPr>
          <a:xfrm>
            <a:off x="6400800" y="3581280"/>
            <a:ext cx="2520720" cy="1488600"/>
          </a:xfrm>
          <a:prstGeom prst="rect">
            <a:avLst/>
          </a:prstGeom>
          <a:ln w="9360">
            <a:noFill/>
          </a:ln>
        </p:spPr>
      </p:pic>
      <p:sp>
        <p:nvSpPr>
          <p:cNvPr id="245" name="CustomShape 6"/>
          <p:cNvSpPr/>
          <p:nvPr/>
        </p:nvSpPr>
        <p:spPr>
          <a:xfrm>
            <a:off x="5018400" y="1949040"/>
            <a:ext cx="32580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292934"/>
                </a:solidFill>
                <a:latin typeface="Symbol"/>
              </a:rPr>
              <a:t>a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46" name="CustomShape 7"/>
          <p:cNvSpPr/>
          <p:nvPr/>
        </p:nvSpPr>
        <p:spPr>
          <a:xfrm>
            <a:off x="7696080" y="0"/>
            <a:ext cx="1418760" cy="7189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TextShape 1"/>
          <p:cNvSpPr txBox="1"/>
          <p:nvPr/>
        </p:nvSpPr>
        <p:spPr>
          <a:xfrm>
            <a:off x="76320" y="76320"/>
            <a:ext cx="7543440" cy="6062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404040"/>
                </a:solidFill>
                <a:latin typeface="Franklin Gothic Medium"/>
              </a:rPr>
              <a:t>Less constrained solution: unreliable non-DC component</a:t>
            </a:r>
            <a:endParaRPr b="0" lang="en-US" sz="2400" spc="-1" strike="noStrike">
              <a:solidFill>
                <a:srgbClr val="292934"/>
              </a:solidFill>
              <a:latin typeface="Arial"/>
            </a:endParaRPr>
          </a:p>
        </p:txBody>
      </p:sp>
      <p:pic>
        <p:nvPicPr>
          <p:cNvPr id="248" name="Picture 11" descr=""/>
          <p:cNvPicPr/>
          <p:nvPr/>
        </p:nvPicPr>
        <p:blipFill>
          <a:blip r:embed="rId1"/>
          <a:stretch/>
        </p:blipFill>
        <p:spPr>
          <a:xfrm>
            <a:off x="7764480" y="31680"/>
            <a:ext cx="1361880" cy="720360"/>
          </a:xfrm>
          <a:prstGeom prst="rect">
            <a:avLst/>
          </a:prstGeom>
          <a:ln w="9360">
            <a:noFill/>
          </a:ln>
        </p:spPr>
      </p:pic>
      <p:sp>
        <p:nvSpPr>
          <p:cNvPr id="249" name="CustomShape 2"/>
          <p:cNvSpPr/>
          <p:nvPr/>
        </p:nvSpPr>
        <p:spPr>
          <a:xfrm rot="16200000">
            <a:off x="-2618280" y="3774240"/>
            <a:ext cx="6297480" cy="4557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292934"/>
                </a:solidFill>
                <a:latin typeface="Calibri"/>
              </a:rPr>
              <a:t>WB 1997 event 19052513    </a:t>
            </a:r>
            <a:r>
              <a:rPr b="0" lang="en-US" sz="1800" spc="-1" strike="noStrike">
                <a:solidFill>
                  <a:srgbClr val="292934"/>
                </a:solidFill>
                <a:latin typeface="Calibri"/>
              </a:rPr>
              <a:t>ML 1.0   Type B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50" name="CustomShape 3"/>
          <p:cNvSpPr/>
          <p:nvPr/>
        </p:nvSpPr>
        <p:spPr>
          <a:xfrm>
            <a:off x="444240" y="990720"/>
            <a:ext cx="516600" cy="364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292934"/>
                </a:solidFill>
                <a:latin typeface="Calibri"/>
              </a:rPr>
              <a:t>MT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51" name="CustomShape 4"/>
          <p:cNvSpPr/>
          <p:nvPr/>
        </p:nvSpPr>
        <p:spPr>
          <a:xfrm>
            <a:off x="4070520" y="990720"/>
            <a:ext cx="610920" cy="364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292934"/>
                </a:solidFill>
                <a:latin typeface="Calibri"/>
              </a:rPr>
              <a:t>STC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52" name="Line 5"/>
          <p:cNvSpPr/>
          <p:nvPr/>
        </p:nvSpPr>
        <p:spPr>
          <a:xfrm flipV="1">
            <a:off x="3809880" y="990360"/>
            <a:ext cx="0" cy="5410440"/>
          </a:xfrm>
          <a:prstGeom prst="line">
            <a:avLst/>
          </a:prstGeom>
          <a:ln w="19080">
            <a:solidFill>
              <a:schemeClr val="accent1"/>
            </a:solidFill>
            <a:round/>
            <a:headEnd len="med" type="oval" w="med"/>
            <a:tailEnd len="med" type="oval" w="med"/>
          </a:ln>
        </p:spPr>
        <p:style>
          <a:lnRef idx="0"/>
          <a:fillRef idx="0"/>
          <a:effectRef idx="0"/>
          <a:fontRef idx="minor"/>
        </p:style>
      </p:sp>
      <p:pic>
        <p:nvPicPr>
          <p:cNvPr id="253" name="Picture 2" descr=""/>
          <p:cNvPicPr/>
          <p:nvPr/>
        </p:nvPicPr>
        <p:blipFill>
          <a:blip r:embed="rId2"/>
          <a:stretch/>
        </p:blipFill>
        <p:spPr>
          <a:xfrm>
            <a:off x="914400" y="914400"/>
            <a:ext cx="1260000" cy="1260000"/>
          </a:xfrm>
          <a:prstGeom prst="rect">
            <a:avLst/>
          </a:prstGeom>
          <a:ln w="9360">
            <a:noFill/>
          </a:ln>
        </p:spPr>
      </p:pic>
      <p:pic>
        <p:nvPicPr>
          <p:cNvPr id="254" name="Picture 6" descr=""/>
          <p:cNvPicPr/>
          <p:nvPr/>
        </p:nvPicPr>
        <p:blipFill>
          <a:blip r:embed="rId3"/>
          <a:stretch/>
        </p:blipFill>
        <p:spPr>
          <a:xfrm>
            <a:off x="2322360" y="914400"/>
            <a:ext cx="1258560" cy="1248840"/>
          </a:xfrm>
          <a:prstGeom prst="rect">
            <a:avLst/>
          </a:prstGeom>
          <a:ln w="9360">
            <a:noFill/>
          </a:ln>
        </p:spPr>
      </p:pic>
      <p:pic>
        <p:nvPicPr>
          <p:cNvPr id="255" name="Picture 7" descr=""/>
          <p:cNvPicPr/>
          <p:nvPr/>
        </p:nvPicPr>
        <p:blipFill>
          <a:blip r:embed="rId4"/>
          <a:stretch/>
        </p:blipFill>
        <p:spPr>
          <a:xfrm>
            <a:off x="914400" y="5105520"/>
            <a:ext cx="2518920" cy="1466640"/>
          </a:xfrm>
          <a:prstGeom prst="rect">
            <a:avLst/>
          </a:prstGeom>
          <a:ln w="9360">
            <a:noFill/>
          </a:ln>
        </p:spPr>
      </p:pic>
      <p:pic>
        <p:nvPicPr>
          <p:cNvPr id="256" name="Picture 8" descr=""/>
          <p:cNvPicPr/>
          <p:nvPr/>
        </p:nvPicPr>
        <p:blipFill>
          <a:blip r:embed="rId5"/>
          <a:stretch/>
        </p:blipFill>
        <p:spPr>
          <a:xfrm>
            <a:off x="914400" y="2195640"/>
            <a:ext cx="2518920" cy="1461600"/>
          </a:xfrm>
          <a:prstGeom prst="rect">
            <a:avLst/>
          </a:prstGeom>
          <a:ln w="9360">
            <a:noFill/>
          </a:ln>
        </p:spPr>
      </p:pic>
      <p:pic>
        <p:nvPicPr>
          <p:cNvPr id="257" name="Picture 9" descr=""/>
          <p:cNvPicPr/>
          <p:nvPr/>
        </p:nvPicPr>
        <p:blipFill>
          <a:blip r:embed="rId6"/>
          <a:stretch/>
        </p:blipFill>
        <p:spPr>
          <a:xfrm>
            <a:off x="838080" y="3678120"/>
            <a:ext cx="2520720" cy="1426680"/>
          </a:xfrm>
          <a:prstGeom prst="rect">
            <a:avLst/>
          </a:prstGeom>
          <a:ln w="9360">
            <a:noFill/>
          </a:ln>
        </p:spPr>
      </p:pic>
      <p:pic>
        <p:nvPicPr>
          <p:cNvPr id="258" name="Picture 10" descr=""/>
          <p:cNvPicPr/>
          <p:nvPr/>
        </p:nvPicPr>
        <p:blipFill>
          <a:blip r:embed="rId7"/>
          <a:stretch/>
        </p:blipFill>
        <p:spPr>
          <a:xfrm>
            <a:off x="3886200" y="2276640"/>
            <a:ext cx="2518920" cy="1299960"/>
          </a:xfrm>
          <a:prstGeom prst="rect">
            <a:avLst/>
          </a:prstGeom>
          <a:ln w="9360">
            <a:noFill/>
          </a:ln>
        </p:spPr>
      </p:pic>
      <p:pic>
        <p:nvPicPr>
          <p:cNvPr id="259" name="Picture 11" descr=""/>
          <p:cNvPicPr/>
          <p:nvPr/>
        </p:nvPicPr>
        <p:blipFill>
          <a:blip r:embed="rId8"/>
          <a:stretch/>
        </p:blipFill>
        <p:spPr>
          <a:xfrm>
            <a:off x="5181480" y="949320"/>
            <a:ext cx="1260000" cy="1253880"/>
          </a:xfrm>
          <a:prstGeom prst="rect">
            <a:avLst/>
          </a:prstGeom>
          <a:ln w="9360">
            <a:noFill/>
          </a:ln>
        </p:spPr>
      </p:pic>
      <p:pic>
        <p:nvPicPr>
          <p:cNvPr id="260" name="Picture 12" descr=""/>
          <p:cNvPicPr/>
          <p:nvPr/>
        </p:nvPicPr>
        <p:blipFill>
          <a:blip r:embed="rId9"/>
          <a:stretch/>
        </p:blipFill>
        <p:spPr>
          <a:xfrm>
            <a:off x="6553080" y="914400"/>
            <a:ext cx="1260000" cy="1253880"/>
          </a:xfrm>
          <a:prstGeom prst="rect">
            <a:avLst/>
          </a:prstGeom>
          <a:ln w="9360">
            <a:noFill/>
          </a:ln>
        </p:spPr>
      </p:pic>
      <p:pic>
        <p:nvPicPr>
          <p:cNvPr id="261" name="Picture 13" descr=""/>
          <p:cNvPicPr/>
          <p:nvPr/>
        </p:nvPicPr>
        <p:blipFill>
          <a:blip r:embed="rId10"/>
          <a:stretch/>
        </p:blipFill>
        <p:spPr>
          <a:xfrm>
            <a:off x="6472080" y="4981680"/>
            <a:ext cx="2518920" cy="1418760"/>
          </a:xfrm>
          <a:prstGeom prst="rect">
            <a:avLst/>
          </a:prstGeom>
          <a:ln w="9360">
            <a:noFill/>
          </a:ln>
        </p:spPr>
      </p:pic>
      <p:pic>
        <p:nvPicPr>
          <p:cNvPr id="262" name="Picture 14" descr=""/>
          <p:cNvPicPr/>
          <p:nvPr/>
        </p:nvPicPr>
        <p:blipFill>
          <a:blip r:embed="rId11"/>
          <a:stretch/>
        </p:blipFill>
        <p:spPr>
          <a:xfrm>
            <a:off x="6477120" y="2133720"/>
            <a:ext cx="2518920" cy="1423800"/>
          </a:xfrm>
          <a:prstGeom prst="rect">
            <a:avLst/>
          </a:prstGeom>
          <a:ln w="9360">
            <a:noFill/>
          </a:ln>
        </p:spPr>
      </p:pic>
      <p:pic>
        <p:nvPicPr>
          <p:cNvPr id="263" name="Picture 15" descr=""/>
          <p:cNvPicPr/>
          <p:nvPr/>
        </p:nvPicPr>
        <p:blipFill>
          <a:blip r:embed="rId12"/>
          <a:stretch/>
        </p:blipFill>
        <p:spPr>
          <a:xfrm>
            <a:off x="6472080" y="3560760"/>
            <a:ext cx="2518920" cy="1428480"/>
          </a:xfrm>
          <a:prstGeom prst="rect">
            <a:avLst/>
          </a:prstGeom>
          <a:ln w="9360">
            <a:noFill/>
          </a:ln>
        </p:spPr>
      </p:pic>
      <p:grpSp>
        <p:nvGrpSpPr>
          <p:cNvPr id="264" name="Group 6"/>
          <p:cNvGrpSpPr/>
          <p:nvPr/>
        </p:nvGrpSpPr>
        <p:grpSpPr>
          <a:xfrm>
            <a:off x="3435480" y="4267080"/>
            <a:ext cx="2696760" cy="1868400"/>
            <a:chOff x="3435480" y="4267080"/>
            <a:chExt cx="2696760" cy="1868400"/>
          </a:xfrm>
        </p:grpSpPr>
        <p:sp>
          <p:nvSpPr>
            <p:cNvPr id="265" name="CustomShape 7"/>
            <p:cNvSpPr/>
            <p:nvPr/>
          </p:nvSpPr>
          <p:spPr>
            <a:xfrm>
              <a:off x="3435480" y="4267080"/>
              <a:ext cx="964440" cy="3646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US" sz="1800" spc="-1" strike="noStrike">
                  <a:solidFill>
                    <a:srgbClr val="292934"/>
                  </a:solidFill>
                  <a:latin typeface="Arial"/>
                </a:rPr>
                <a:t>ISO &gt; 0</a:t>
              </a:r>
              <a:endParaRPr b="0" lang="en-US" sz="1800" spc="-1" strike="noStrike">
                <a:latin typeface="Arial"/>
              </a:endParaRPr>
            </a:p>
          </p:txBody>
        </p:sp>
        <p:sp>
          <p:nvSpPr>
            <p:cNvPr id="266" name="CustomShape 8"/>
            <p:cNvSpPr/>
            <p:nvPr/>
          </p:nvSpPr>
          <p:spPr>
            <a:xfrm>
              <a:off x="3438720" y="5678640"/>
              <a:ext cx="1161000" cy="3646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US" sz="1800" spc="-1" strike="noStrike">
                  <a:solidFill>
                    <a:srgbClr val="292934"/>
                  </a:solidFill>
                  <a:latin typeface="Arial"/>
                </a:rPr>
                <a:t>CLVD &lt; 0</a:t>
              </a:r>
              <a:endParaRPr b="0" lang="en-US" sz="1800" spc="-1" strike="noStrike">
                <a:latin typeface="Arial"/>
              </a:endParaRPr>
            </a:p>
          </p:txBody>
        </p:sp>
        <p:sp>
          <p:nvSpPr>
            <p:cNvPr id="267" name="CustomShape 9"/>
            <p:cNvSpPr/>
            <p:nvPr/>
          </p:nvSpPr>
          <p:spPr>
            <a:xfrm>
              <a:off x="4572000" y="4307040"/>
              <a:ext cx="228240" cy="1828440"/>
            </a:xfrm>
            <a:prstGeom prst="rightBrace">
              <a:avLst>
                <a:gd name="adj1" fmla="val 66667"/>
                <a:gd name="adj2" fmla="val 50000"/>
              </a:avLst>
            </a:prstGeom>
            <a:noFill/>
            <a:ln w="9360">
              <a:solidFill>
                <a:schemeClr val="tx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68" name="CustomShape 10"/>
            <p:cNvSpPr/>
            <p:nvPr/>
          </p:nvSpPr>
          <p:spPr>
            <a:xfrm>
              <a:off x="4876920" y="4824360"/>
              <a:ext cx="1255320" cy="82044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US" sz="1600" spc="-1" strike="noStrike">
                  <a:solidFill>
                    <a:srgbClr val="292934"/>
                  </a:solidFill>
                  <a:latin typeface="Arial"/>
                </a:rPr>
                <a:t>inconsistent</a:t>
              </a:r>
              <a:endParaRPr b="0" lang="en-US" sz="160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0" lang="en-US" sz="1600" spc="-1" strike="noStrike">
                  <a:solidFill>
                    <a:srgbClr val="292934"/>
                  </a:solidFill>
                  <a:latin typeface="Arial"/>
                </a:rPr>
                <a:t>with crack</a:t>
              </a:r>
              <a:endParaRPr b="0" lang="en-US" sz="160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0" lang="en-US" sz="1600" spc="-1" strike="noStrike">
                  <a:solidFill>
                    <a:srgbClr val="292934"/>
                  </a:solidFill>
                  <a:latin typeface="Arial"/>
                </a:rPr>
                <a:t>model</a:t>
              </a:r>
              <a:endParaRPr b="0" lang="en-US" sz="1600" spc="-1" strike="noStrike">
                <a:latin typeface="Arial"/>
              </a:endParaRPr>
            </a:p>
          </p:txBody>
        </p:sp>
      </p:grpSp>
      <p:sp>
        <p:nvSpPr>
          <p:cNvPr id="269" name="CustomShape 11"/>
          <p:cNvSpPr/>
          <p:nvPr/>
        </p:nvSpPr>
        <p:spPr>
          <a:xfrm>
            <a:off x="5018400" y="2018880"/>
            <a:ext cx="32580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292934"/>
                </a:solidFill>
                <a:latin typeface="Symbol"/>
              </a:rPr>
              <a:t>a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70" name="CustomShape 12"/>
          <p:cNvSpPr/>
          <p:nvPr/>
        </p:nvSpPr>
        <p:spPr>
          <a:xfrm>
            <a:off x="7696080" y="0"/>
            <a:ext cx="1418760" cy="7189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" dur="indefinite" restart="never" nodeType="tmRoot">
          <p:childTnLst>
            <p:seq>
              <p:cTn id="14" dur="indefinite" nodeType="mainSeq">
                <p:childTnLst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19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TextShape 1"/>
          <p:cNvSpPr txBox="1"/>
          <p:nvPr/>
        </p:nvSpPr>
        <p:spPr>
          <a:xfrm>
            <a:off x="76320" y="76320"/>
            <a:ext cx="7543440" cy="6062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404040"/>
                </a:solidFill>
                <a:latin typeface="Franklin Gothic Medium"/>
              </a:rPr>
              <a:t>Summary  </a:t>
            </a:r>
            <a:endParaRPr b="0" lang="en-US" sz="2400" spc="-1" strike="noStrike">
              <a:solidFill>
                <a:srgbClr val="292934"/>
              </a:solidFill>
              <a:latin typeface="Arial"/>
            </a:endParaRPr>
          </a:p>
        </p:txBody>
      </p:sp>
      <p:sp>
        <p:nvSpPr>
          <p:cNvPr id="272" name="TextShape 2"/>
          <p:cNvSpPr txBox="1"/>
          <p:nvPr/>
        </p:nvSpPr>
        <p:spPr>
          <a:xfrm>
            <a:off x="152280" y="990720"/>
            <a:ext cx="8838720" cy="54097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r>
              <a:rPr b="0" lang="en-GB" sz="2400" spc="-1" strike="noStrike">
                <a:solidFill>
                  <a:srgbClr val="cc3300"/>
                </a:solidFill>
                <a:latin typeface="Franklin Gothic Medium"/>
              </a:rPr>
              <a:t>Earthquakes with a notable non-DC component</a:t>
            </a:r>
            <a:endParaRPr b="0" lang="en-US" sz="2400" spc="-1" strike="noStrike">
              <a:solidFill>
                <a:srgbClr val="d8460e"/>
              </a:solidFill>
              <a:latin typeface="Franklin Gothic Medium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d8460e"/>
              </a:solidFill>
              <a:latin typeface="Franklin Gothic Medium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r>
              <a:rPr b="0" lang="en-US" sz="2200" spc="-1" strike="noStrike">
                <a:solidFill>
                  <a:srgbClr val="cc3300"/>
                </a:solidFill>
                <a:latin typeface="Franklin Gothic Medium"/>
              </a:rPr>
              <a:t>Assuming quality of the solution from P and S amplitude inversion, is it significant ?</a:t>
            </a:r>
            <a:r>
              <a:rPr b="1" lang="en-US" sz="2200" spc="-1" strike="noStrike">
                <a:solidFill>
                  <a:srgbClr val="cc3300"/>
                </a:solidFill>
                <a:latin typeface="Franklin Gothic Medium"/>
              </a:rPr>
              <a:t>   </a:t>
            </a:r>
            <a:endParaRPr b="0" lang="en-US" sz="2200" spc="-1" strike="noStrike">
              <a:solidFill>
                <a:srgbClr val="d8460e"/>
              </a:solidFill>
              <a:latin typeface="Franklin Gothic Medium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r>
              <a:rPr b="0" lang="en-US" sz="2000" spc="-1" strike="noStrike">
                <a:solidFill>
                  <a:srgbClr val="cc3300"/>
                </a:solidFill>
                <a:latin typeface="Franklin Gothic Medium"/>
              </a:rPr>
              <a:t>Is the error of non-DC small enough?</a:t>
            </a:r>
            <a:endParaRPr b="0" lang="en-US" sz="2000" spc="-1" strike="noStrike">
              <a:solidFill>
                <a:srgbClr val="d8460e"/>
              </a:solidFill>
              <a:latin typeface="Franklin Gothic Medium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r>
              <a:rPr b="0" lang="en-US" sz="1800" spc="-1" strike="noStrike">
                <a:solidFill>
                  <a:srgbClr val="cc3300"/>
                </a:solidFill>
                <a:latin typeface="Franklin Gothic Medium"/>
              </a:rPr>
              <a:t>	</a:t>
            </a:r>
            <a:r>
              <a:rPr b="0" lang="en-US" sz="1800" spc="-1" strike="noStrike">
                <a:solidFill>
                  <a:srgbClr val="cc3300"/>
                </a:solidFill>
                <a:latin typeface="Franklin Gothic Medium"/>
              </a:rPr>
              <a:t>               </a:t>
            </a:r>
            <a:r>
              <a:rPr b="0" lang="en-US" sz="1800" spc="-1" strike="noStrike">
                <a:solidFill>
                  <a:srgbClr val="cc3300"/>
                </a:solidFill>
                <a:latin typeface="Franklin Gothic Medium"/>
              </a:rPr>
              <a:t>In terms of two models:  MT</a:t>
            </a:r>
            <a:endParaRPr b="0" lang="en-US" sz="1800" spc="-1" strike="noStrike">
              <a:solidFill>
                <a:srgbClr val="d8460e"/>
              </a:solidFill>
              <a:latin typeface="Franklin Gothic Medium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r>
              <a:rPr b="0" lang="en-US" sz="1800" spc="-1" strike="noStrike">
                <a:solidFill>
                  <a:srgbClr val="cc3300"/>
                </a:solidFill>
                <a:latin typeface="Franklin Gothic Medium"/>
              </a:rPr>
              <a:t>	</a:t>
            </a:r>
            <a:r>
              <a:rPr b="0" lang="en-US" sz="1800" spc="-1" strike="noStrike">
                <a:solidFill>
                  <a:srgbClr val="cc3300"/>
                </a:solidFill>
                <a:latin typeface="Franklin Gothic Medium"/>
              </a:rPr>
              <a:t>	</a:t>
            </a:r>
            <a:r>
              <a:rPr b="0" lang="en-US" sz="1800" spc="-1" strike="noStrike">
                <a:solidFill>
                  <a:srgbClr val="cc3300"/>
                </a:solidFill>
                <a:latin typeface="Franklin Gothic Medium"/>
              </a:rPr>
              <a:t>	</a:t>
            </a:r>
            <a:r>
              <a:rPr b="0" lang="en-US" sz="1800" spc="-1" strike="noStrike">
                <a:solidFill>
                  <a:srgbClr val="cc3300"/>
                </a:solidFill>
                <a:latin typeface="Franklin Gothic Medium"/>
              </a:rPr>
              <a:t>	</a:t>
            </a:r>
            <a:r>
              <a:rPr b="0" lang="en-US" sz="1800" spc="-1" strike="noStrike">
                <a:solidFill>
                  <a:srgbClr val="cc3300"/>
                </a:solidFill>
                <a:latin typeface="Franklin Gothic Medium"/>
              </a:rPr>
              <a:t>         </a:t>
            </a:r>
            <a:r>
              <a:rPr b="0" lang="en-US" sz="1800" spc="-1" strike="noStrike">
                <a:solidFill>
                  <a:srgbClr val="cc3300"/>
                </a:solidFill>
                <a:latin typeface="Franklin Gothic Medium"/>
              </a:rPr>
              <a:t>STC</a:t>
            </a:r>
            <a:r>
              <a:rPr b="0" lang="en-US" sz="1800" spc="-1" strike="noStrike">
                <a:solidFill>
                  <a:srgbClr val="cc3300"/>
                </a:solidFill>
                <a:latin typeface="Franklin Gothic Medium"/>
              </a:rPr>
              <a:t>	</a:t>
            </a:r>
            <a:endParaRPr b="0" lang="en-US" sz="1800" spc="-1" strike="noStrike">
              <a:solidFill>
                <a:srgbClr val="d8460e"/>
              </a:solidFill>
              <a:latin typeface="Franklin Gothic Medium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endParaRPr b="0" lang="en-US" sz="1800" spc="-1" strike="noStrike">
              <a:solidFill>
                <a:srgbClr val="d8460e"/>
              </a:solidFill>
              <a:latin typeface="Franklin Gothic Medium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r>
              <a:rPr b="0" lang="en-US" sz="2000" spc="-1" strike="noStrike">
                <a:solidFill>
                  <a:srgbClr val="cc3300"/>
                </a:solidFill>
                <a:latin typeface="Franklin Gothic Medium"/>
              </a:rPr>
              <a:t>Quality of STC vs. MT solution?</a:t>
            </a:r>
            <a:r>
              <a:rPr b="0" lang="en-US" sz="2000" spc="-1" strike="noStrike">
                <a:solidFill>
                  <a:srgbClr val="990000"/>
                </a:solidFill>
                <a:latin typeface="Franklin Gothic Medium"/>
              </a:rPr>
              <a:t> </a:t>
            </a:r>
            <a:endParaRPr b="0" lang="en-US" sz="2000" spc="-1" strike="noStrike">
              <a:solidFill>
                <a:srgbClr val="d8460e"/>
              </a:solidFill>
              <a:latin typeface="Franklin Gothic Medium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r>
              <a:rPr b="0" lang="en-US" sz="2000" spc="-1" strike="noStrike">
                <a:solidFill>
                  <a:srgbClr val="990000"/>
                </a:solidFill>
                <a:latin typeface="Franklin Gothic Medium"/>
              </a:rPr>
              <a:t>STC distributions narrower </a:t>
            </a:r>
            <a:r>
              <a:rPr b="0" lang="en-US" sz="2000" spc="-1" strike="noStrike">
                <a:solidFill>
                  <a:srgbClr val="990000"/>
                </a:solidFill>
                <a:latin typeface="Wingdings"/>
              </a:rPr>
              <a:t></a:t>
            </a:r>
            <a:r>
              <a:rPr b="0" lang="en-US" sz="2000" spc="-1" strike="noStrike">
                <a:solidFill>
                  <a:srgbClr val="990000"/>
                </a:solidFill>
                <a:latin typeface="Franklin Gothic Medium"/>
              </a:rPr>
              <a:t> better constrained solution</a:t>
            </a:r>
            <a:endParaRPr b="0" lang="en-US" sz="2000" spc="-1" strike="noStrike">
              <a:solidFill>
                <a:srgbClr val="d8460e"/>
              </a:solidFill>
              <a:latin typeface="Franklin Gothic Medium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endParaRPr b="0" lang="en-US" sz="2000" spc="-1" strike="noStrike">
              <a:solidFill>
                <a:srgbClr val="d8460e"/>
              </a:solidFill>
              <a:latin typeface="Franklin Gothic Medium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r>
              <a:rPr b="0" lang="en-US" sz="2400" spc="-1" strike="noStrike">
                <a:solidFill>
                  <a:srgbClr val="990000"/>
                </a:solidFill>
                <a:latin typeface="Franklin Gothic Medium"/>
              </a:rPr>
              <a:t>STC is a more prospective tool than the MT to resolve significantly </a:t>
            </a:r>
            <a:r>
              <a:rPr b="0" lang="en-US" sz="2400" spc="-1" strike="noStrike">
                <a:solidFill>
                  <a:srgbClr val="990000"/>
                </a:solidFill>
                <a:latin typeface="Franklin Gothic Medium"/>
              </a:rPr>
              <a:t>	</a:t>
            </a:r>
            <a:r>
              <a:rPr b="0" lang="en-US" sz="2400" spc="-1" strike="noStrike">
                <a:solidFill>
                  <a:srgbClr val="990000"/>
                </a:solidFill>
                <a:latin typeface="Franklin Gothic Medium"/>
              </a:rPr>
              <a:t>	</a:t>
            </a:r>
            <a:r>
              <a:rPr b="0" lang="en-US" sz="2400" spc="-1" strike="noStrike">
                <a:solidFill>
                  <a:srgbClr val="990000"/>
                </a:solidFill>
                <a:latin typeface="Franklin Gothic Medium"/>
              </a:rPr>
              <a:t>	</a:t>
            </a:r>
            <a:r>
              <a:rPr b="0" lang="en-US" sz="2400" spc="-1" strike="noStrike">
                <a:solidFill>
                  <a:srgbClr val="990000"/>
                </a:solidFill>
                <a:latin typeface="Franklin Gothic Medium"/>
              </a:rPr>
              <a:t>	</a:t>
            </a:r>
            <a:r>
              <a:rPr b="0" lang="en-US" sz="2400" spc="-1" strike="noStrike">
                <a:solidFill>
                  <a:srgbClr val="990000"/>
                </a:solidFill>
                <a:latin typeface="Franklin Gothic Medium"/>
              </a:rPr>
              <a:t>	</a:t>
            </a:r>
            <a:r>
              <a:rPr b="0" lang="en-US" sz="2400" spc="-1" strike="noStrike">
                <a:solidFill>
                  <a:srgbClr val="990000"/>
                </a:solidFill>
                <a:latin typeface="Franklin Gothic Medium"/>
              </a:rPr>
              <a:t>	</a:t>
            </a:r>
            <a:r>
              <a:rPr b="0" lang="en-US" sz="2400" spc="-1" strike="noStrike">
                <a:solidFill>
                  <a:srgbClr val="990000"/>
                </a:solidFill>
                <a:latin typeface="Franklin Gothic Medium"/>
              </a:rPr>
              <a:t>	</a:t>
            </a:r>
            <a:r>
              <a:rPr b="0" lang="en-US" sz="2400" spc="-1" strike="noStrike">
                <a:solidFill>
                  <a:srgbClr val="990000"/>
                </a:solidFill>
                <a:latin typeface="Franklin Gothic Medium"/>
              </a:rPr>
              <a:t>	</a:t>
            </a:r>
            <a:r>
              <a:rPr b="0" lang="en-US" sz="2400" spc="-1" strike="noStrike">
                <a:solidFill>
                  <a:srgbClr val="990000"/>
                </a:solidFill>
                <a:latin typeface="Franklin Gothic Medium"/>
              </a:rPr>
              <a:t>a non-DC</a:t>
            </a:r>
            <a:endParaRPr b="0" lang="en-US" sz="2400" spc="-1" strike="noStrike">
              <a:solidFill>
                <a:srgbClr val="d8460e"/>
              </a:solidFill>
              <a:latin typeface="Franklin Gothic Medium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d8460e"/>
              </a:solidFill>
              <a:latin typeface="Franklin Gothic Medium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d8460e"/>
              </a:solidFill>
              <a:latin typeface="Franklin Gothic Medium"/>
            </a:endParaRPr>
          </a:p>
        </p:txBody>
      </p:sp>
      <p:pic>
        <p:nvPicPr>
          <p:cNvPr id="273" name="Picture 3" descr=""/>
          <p:cNvPicPr/>
          <p:nvPr/>
        </p:nvPicPr>
        <p:blipFill>
          <a:blip r:embed="rId1"/>
          <a:stretch/>
        </p:blipFill>
        <p:spPr>
          <a:xfrm>
            <a:off x="7764480" y="31680"/>
            <a:ext cx="1361880" cy="720360"/>
          </a:xfrm>
          <a:prstGeom prst="rect">
            <a:avLst/>
          </a:prstGeom>
          <a:ln w="9360">
            <a:noFill/>
          </a:ln>
        </p:spPr>
      </p:pic>
      <p:pic>
        <p:nvPicPr>
          <p:cNvPr id="274" name="Picture 7" descr=""/>
          <p:cNvPicPr/>
          <p:nvPr/>
        </p:nvPicPr>
        <p:blipFill>
          <a:blip r:embed="rId2"/>
          <a:stretch/>
        </p:blipFill>
        <p:spPr>
          <a:xfrm>
            <a:off x="6629400" y="2362320"/>
            <a:ext cx="1371240" cy="804600"/>
          </a:xfrm>
          <a:prstGeom prst="rect">
            <a:avLst/>
          </a:prstGeom>
          <a:ln w="9360">
            <a:noFill/>
          </a:ln>
        </p:spPr>
      </p:pic>
      <p:pic>
        <p:nvPicPr>
          <p:cNvPr id="275" name="Picture 9" descr=""/>
          <p:cNvPicPr/>
          <p:nvPr/>
        </p:nvPicPr>
        <p:blipFill>
          <a:blip r:embed="rId3"/>
          <a:stretch/>
        </p:blipFill>
        <p:spPr>
          <a:xfrm>
            <a:off x="5029200" y="2362320"/>
            <a:ext cx="1371240" cy="809280"/>
          </a:xfrm>
          <a:prstGeom prst="rect">
            <a:avLst/>
          </a:prstGeom>
          <a:ln w="9360">
            <a:noFill/>
          </a:ln>
        </p:spPr>
      </p:pic>
      <p:pic>
        <p:nvPicPr>
          <p:cNvPr id="276" name="Picture 10" descr=""/>
          <p:cNvPicPr/>
          <p:nvPr/>
        </p:nvPicPr>
        <p:blipFill>
          <a:blip r:embed="rId4"/>
          <a:stretch/>
        </p:blipFill>
        <p:spPr>
          <a:xfrm>
            <a:off x="5029200" y="3200400"/>
            <a:ext cx="1371240" cy="740880"/>
          </a:xfrm>
          <a:prstGeom prst="rect">
            <a:avLst/>
          </a:prstGeom>
          <a:ln w="9360">
            <a:noFill/>
          </a:ln>
        </p:spPr>
      </p:pic>
      <p:sp>
        <p:nvSpPr>
          <p:cNvPr id="277" name="CustomShape 3"/>
          <p:cNvSpPr/>
          <p:nvPr/>
        </p:nvSpPr>
        <p:spPr>
          <a:xfrm>
            <a:off x="7696080" y="0"/>
            <a:ext cx="1418760" cy="7189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9434f"/>
      </a:dk2>
      <a:lt2>
        <a:srgbClr val="ffffff"/>
      </a:lt2>
      <a:accent1>
        <a:srgbClr val="f15c22"/>
      </a:accent1>
      <a:accent2>
        <a:srgbClr val="404040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9434f"/>
      </a:dk2>
      <a:lt2>
        <a:srgbClr val="ffffff"/>
      </a:lt2>
      <a:accent1>
        <a:srgbClr val="f15c22"/>
      </a:accent1>
      <a:accent2>
        <a:srgbClr val="404040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9434f"/>
      </a:dk2>
      <a:lt2>
        <a:srgbClr val="ffffff"/>
      </a:lt2>
      <a:accent1>
        <a:srgbClr val="f15c22"/>
      </a:accent1>
      <a:accent2>
        <a:srgbClr val="404040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2309</TotalTime>
  <Application>LibreOffice/6.4.6.2$Linux_X86_64 LibreOffice_project/40$Build-2</Application>
  <Words>338</Words>
  <Paragraphs>105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2014-03-25T14:03:57Z</dcterms:created>
  <dc:creator>Zuzana Jechumtalova</dc:creator>
  <dc:description/>
  <dc:language>en-US</dc:language>
  <cp:lastModifiedBy>jsi</cp:lastModifiedBy>
  <cp:lastPrinted>2014-08-20T10:07:05Z</cp:lastPrinted>
  <dcterms:modified xsi:type="dcterms:W3CDTF">2021-04-08T19:46:56Z</dcterms:modified>
  <cp:revision>172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On-screen Show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7</vt:i4>
  </property>
</Properties>
</file>